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8" r:id="rId2"/>
    <p:sldId id="260" r:id="rId3"/>
    <p:sldId id="291" r:id="rId4"/>
    <p:sldId id="304" r:id="rId5"/>
    <p:sldId id="295" r:id="rId6"/>
    <p:sldId id="271" r:id="rId7"/>
    <p:sldId id="296" r:id="rId8"/>
    <p:sldId id="299" r:id="rId9"/>
    <p:sldId id="302" r:id="rId10"/>
    <p:sldId id="301" r:id="rId11"/>
    <p:sldId id="303" r:id="rId12"/>
    <p:sldId id="277" r:id="rId13"/>
    <p:sldId id="281" r:id="rId14"/>
    <p:sldId id="298" r:id="rId15"/>
    <p:sldId id="288" r:id="rId16"/>
    <p:sldId id="287" r:id="rId17"/>
    <p:sldId id="286" r:id="rId18"/>
    <p:sldId id="293" r:id="rId19"/>
    <p:sldId id="297" r:id="rId20"/>
    <p:sldId id="29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36564"/>
    <a:srgbClr val="CF6C6A"/>
    <a:srgbClr val="ED7D31"/>
    <a:srgbClr val="6D9D39"/>
    <a:srgbClr val="00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9777"/>
    <p:restoredTop sz="80119" autoAdjust="0"/>
  </p:normalViewPr>
  <p:slideViewPr>
    <p:cSldViewPr snapToGrid="0" snapToObjects="1">
      <p:cViewPr varScale="1">
        <p:scale>
          <a:sx n="72" d="100"/>
          <a:sy n="72" d="100"/>
        </p:scale>
        <p:origin x="312" y="66"/>
      </p:cViewPr>
      <p:guideLst/>
    </p:cSldViewPr>
  </p:slideViewPr>
  <p:notesTextViewPr>
    <p:cViewPr>
      <p:scale>
        <a:sx n="1" d="1"/>
        <a:sy n="1" d="1"/>
      </p:scale>
      <p:origin x="0" y="-72"/>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jpeg>
</file>

<file path=ppt/media/image10.png>
</file>

<file path=ppt/media/image11.tiff>
</file>

<file path=ppt/media/image12.tiff>
</file>

<file path=ppt/media/image13.tiff>
</file>

<file path=ppt/media/image14.tiff>
</file>

<file path=ppt/media/image15.tiff>
</file>

<file path=ppt/media/image16.tiff>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4316A0-A02D-2040-8E4A-1FE95EA1E091}" type="datetimeFigureOut">
              <a:rPr lang="en-US" smtClean="0"/>
              <a:t>4/27/2018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C5368E-E84F-D44C-BF90-DA312DFA79B6}" type="slidenum">
              <a:rPr lang="en-US" smtClean="0"/>
              <a:t>‹#›</a:t>
            </a:fld>
            <a:endParaRPr lang="en-US"/>
          </a:p>
        </p:txBody>
      </p:sp>
    </p:spTree>
    <p:extLst>
      <p:ext uri="{BB962C8B-B14F-4D97-AF65-F5344CB8AC3E}">
        <p14:creationId xmlns:p14="http://schemas.microsoft.com/office/powerpoint/2010/main" val="1141591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600" dirty="0">
                <a:solidFill>
                  <a:schemeClr val="dk2"/>
                </a:solidFill>
              </a:rPr>
              <a:t>[Next</a:t>
            </a:r>
            <a:r>
              <a:rPr lang="en-CA" sz="1600" baseline="0" dirty="0">
                <a:solidFill>
                  <a:schemeClr val="dk2"/>
                </a:solidFill>
              </a:rPr>
              <a:t> Slide Beg:</a:t>
            </a:r>
            <a:r>
              <a:rPr lang="en-CA" sz="1600" dirty="0">
                <a:solidFill>
                  <a:schemeClr val="dk2"/>
                </a:solidFill>
              </a:rPr>
              <a:t>] THIS TOOL IS MEANT TO WORK WITH MENSURAL MUSIC.  Mensural music refers to vocal polyphonic</a:t>
            </a:r>
            <a:r>
              <a:rPr lang="en-CA" sz="1600" baseline="0" dirty="0">
                <a:solidFill>
                  <a:schemeClr val="dk2"/>
                </a:solidFill>
              </a:rPr>
              <a:t> music written between the 1250s and the 1600s, which used an older system of music notation called “mensural notation”</a:t>
            </a:r>
            <a:endParaRPr lang="en-CA" sz="1600" strike="sngStrike" baseline="0" dirty="0">
              <a:solidFill>
                <a:schemeClr val="dk2"/>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600" baseline="0" dirty="0">
              <a:solidFill>
                <a:schemeClr val="dk2"/>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600" baseline="0" dirty="0">
                <a:solidFill>
                  <a:schemeClr val="dk2"/>
                </a:solidFill>
              </a:rPr>
              <a:t>HERE WE HAVE an example of a mensural piece [Click!] </a:t>
            </a:r>
          </a:p>
        </p:txBody>
      </p:sp>
      <p:sp>
        <p:nvSpPr>
          <p:cNvPr id="4" name="Slide Number Placeholder 3"/>
          <p:cNvSpPr>
            <a:spLocks noGrp="1"/>
          </p:cNvSpPr>
          <p:nvPr>
            <p:ph type="sldNum" sz="quarter" idx="10"/>
          </p:nvPr>
        </p:nvSpPr>
        <p:spPr/>
        <p:txBody>
          <a:bodyPr/>
          <a:lstStyle/>
          <a:p>
            <a:fld id="{F3C5368E-E84F-D44C-BF90-DA312DFA79B6}" type="slidenum">
              <a:rPr lang="en-US" smtClean="0"/>
              <a:t>1</a:t>
            </a:fld>
            <a:endParaRPr lang="en-US"/>
          </a:p>
        </p:txBody>
      </p:sp>
    </p:spTree>
    <p:extLst>
      <p:ext uri="{BB962C8B-B14F-4D97-AF65-F5344CB8AC3E}">
        <p14:creationId xmlns:p14="http://schemas.microsoft.com/office/powerpoint/2010/main" val="1866428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a:t>
            </a:r>
            <a:r>
              <a:rPr lang="en-US" baseline="0" dirty="0"/>
              <a:t> a DOT OF DIVISION </a:t>
            </a:r>
            <a:r>
              <a:rPr lang="en-US" b="1" baseline="0" dirty="0"/>
              <a:t>between</a:t>
            </a:r>
            <a:r>
              <a:rPr lang="en-US" b="0" baseline="0" dirty="0"/>
              <a:t> … to indicate that they belong to different perfections</a:t>
            </a:r>
            <a:endParaRPr lang="en-US" dirty="0"/>
          </a:p>
        </p:txBody>
      </p:sp>
      <p:sp>
        <p:nvSpPr>
          <p:cNvPr id="4" name="Slide Number Placeholder 3"/>
          <p:cNvSpPr>
            <a:spLocks noGrp="1"/>
          </p:cNvSpPr>
          <p:nvPr>
            <p:ph type="sldNum" sz="quarter" idx="10"/>
          </p:nvPr>
        </p:nvSpPr>
        <p:spPr/>
        <p:txBody>
          <a:bodyPr/>
          <a:lstStyle/>
          <a:p>
            <a:fld id="{F3C5368E-E84F-D44C-BF90-DA312DFA79B6}" type="slidenum">
              <a:rPr lang="en-US" smtClean="0"/>
              <a:t>10</a:t>
            </a:fld>
            <a:endParaRPr lang="en-US"/>
          </a:p>
        </p:txBody>
      </p:sp>
    </p:spTree>
    <p:extLst>
      <p:ext uri="{BB962C8B-B14F-4D97-AF65-F5344CB8AC3E}">
        <p14:creationId xmlns:p14="http://schemas.microsoft.com/office/powerpoint/2010/main" val="6995375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Use</a:t>
            </a:r>
            <a:r>
              <a:rPr lang="en-US" baseline="0" dirty="0"/>
              <a:t> a DOT OF DIVISION </a:t>
            </a:r>
            <a:r>
              <a:rPr lang="en-US" b="1" baseline="0" dirty="0"/>
              <a:t>between</a:t>
            </a:r>
            <a:r>
              <a:rPr lang="en-US" b="0" baseline="0" dirty="0"/>
              <a:t> … to indicate that they belong to different perfections</a:t>
            </a:r>
            <a:endParaRPr lang="en-US" dirty="0"/>
          </a:p>
          <a:p>
            <a:endParaRPr lang="en-US" dirty="0"/>
          </a:p>
          <a:p>
            <a:r>
              <a:rPr lang="en-US">
                <a:sym typeface="Wingdings"/>
              </a:rPr>
              <a:t> </a:t>
            </a:r>
            <a:r>
              <a:rPr lang="en-US"/>
              <a:t>So the grouping now would be</a:t>
            </a:r>
          </a:p>
        </p:txBody>
      </p:sp>
      <p:sp>
        <p:nvSpPr>
          <p:cNvPr id="4" name="Slide Number Placeholder 3"/>
          <p:cNvSpPr>
            <a:spLocks noGrp="1"/>
          </p:cNvSpPr>
          <p:nvPr>
            <p:ph type="sldNum" sz="quarter" idx="10"/>
          </p:nvPr>
        </p:nvSpPr>
        <p:spPr/>
        <p:txBody>
          <a:bodyPr/>
          <a:lstStyle/>
          <a:p>
            <a:fld id="{F3C5368E-E84F-D44C-BF90-DA312DFA79B6}" type="slidenum">
              <a:rPr lang="en-US" smtClean="0"/>
              <a:t>11</a:t>
            </a:fld>
            <a:endParaRPr lang="en-US"/>
          </a:p>
        </p:txBody>
      </p:sp>
    </p:spTree>
    <p:extLst>
      <p:ext uri="{BB962C8B-B14F-4D97-AF65-F5344CB8AC3E}">
        <p14:creationId xmlns:p14="http://schemas.microsoft.com/office/powerpoint/2010/main" val="18018838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[START Content of the Slide]</a:t>
            </a:r>
          </a:p>
          <a:p>
            <a:endParaRPr lang="en-US" dirty="0"/>
          </a:p>
          <a:p>
            <a:r>
              <a:rPr lang="en-US" dirty="0"/>
              <a:t>[In</a:t>
            </a:r>
            <a:r>
              <a:rPr lang="en-US" baseline="0" dirty="0"/>
              <a:t> Non-Context Related Features]</a:t>
            </a:r>
            <a:endParaRPr lang="en-US" dirty="0"/>
          </a:p>
          <a:p>
            <a:pPr marL="171450" indent="-171450">
              <a:buFont typeface="Arial" charset="0"/>
              <a:buChar char="•"/>
            </a:pPr>
            <a:r>
              <a:rPr lang="en-US" dirty="0"/>
              <a:t>Dots of augmentation are </a:t>
            </a:r>
            <a:r>
              <a:rPr lang="is-IS" dirty="0"/>
              <a:t>…</a:t>
            </a:r>
          </a:p>
          <a:p>
            <a:pPr marL="171450" indent="-171450">
              <a:buFont typeface="Arial" charset="0"/>
              <a:buChar char="•"/>
            </a:pPr>
            <a:r>
              <a:rPr lang="is-IS" dirty="0"/>
              <a:t>Coloration is ...</a:t>
            </a:r>
          </a:p>
          <a:p>
            <a:endParaRPr lang="is-IS" dirty="0"/>
          </a:p>
          <a:p>
            <a:r>
              <a:rPr lang="is-IS" dirty="0"/>
              <a:t>Encoding the effect of these is not difficult</a:t>
            </a:r>
          </a:p>
          <a:p>
            <a:endParaRPr lang="is-IS" dirty="0"/>
          </a:p>
          <a:p>
            <a:r>
              <a:rPr lang="is-IS" dirty="0"/>
              <a:t>...</a:t>
            </a:r>
          </a:p>
          <a:p>
            <a:r>
              <a:rPr lang="is-IS" dirty="0"/>
              <a:t>So, just to show you how</a:t>
            </a:r>
            <a:r>
              <a:rPr lang="is-IS" baseline="0" dirty="0"/>
              <a:t> the scoring-up tool works</a:t>
            </a:r>
            <a:endParaRPr lang="en-US" dirty="0"/>
          </a:p>
        </p:txBody>
      </p:sp>
      <p:sp>
        <p:nvSpPr>
          <p:cNvPr id="4" name="Slide Number Placeholder 3"/>
          <p:cNvSpPr>
            <a:spLocks noGrp="1"/>
          </p:cNvSpPr>
          <p:nvPr>
            <p:ph type="sldNum" sz="quarter" idx="10"/>
          </p:nvPr>
        </p:nvSpPr>
        <p:spPr/>
        <p:txBody>
          <a:bodyPr/>
          <a:lstStyle/>
          <a:p>
            <a:fld id="{F3C5368E-E84F-D44C-BF90-DA312DFA79B6}" type="slidenum">
              <a:rPr lang="en-US" smtClean="0"/>
              <a:t>12</a:t>
            </a:fld>
            <a:endParaRPr lang="en-US"/>
          </a:p>
        </p:txBody>
      </p:sp>
    </p:spTree>
    <p:extLst>
      <p:ext uri="{BB962C8B-B14F-4D97-AF65-F5344CB8AC3E}">
        <p14:creationId xmlns:p14="http://schemas.microsoft.com/office/powerpoint/2010/main" val="12486402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sym typeface="Wingdings"/>
              </a:rPr>
              <a:t>MEI (Music Encoding Initiative) format for encoding a wide variety of musical documents,</a:t>
            </a:r>
          </a:p>
          <a:p>
            <a:pPr marL="0" marR="0" lvl="0" indent="0" defTabSz="914400" eaLnBrk="1" fontAlgn="auto" latinLnBrk="0" hangingPunct="1">
              <a:lnSpc>
                <a:spcPct val="100000"/>
              </a:lnSpc>
              <a:spcBef>
                <a:spcPts val="0"/>
              </a:spcBef>
              <a:spcAft>
                <a:spcPts val="0"/>
              </a:spcAft>
              <a:buClrTx/>
              <a:buSzTx/>
              <a:buFontTx/>
              <a:buNone/>
              <a:tabLst/>
              <a:defRPr/>
            </a:pPr>
            <a:r>
              <a:rPr lang="en-US" dirty="0">
                <a:sym typeface="Wingdings"/>
              </a:rPr>
              <a:t> includes support for mensural notation</a:t>
            </a:r>
          </a:p>
          <a:p>
            <a:endParaRPr lang="en-US" dirty="0"/>
          </a:p>
          <a:p>
            <a:r>
              <a:rPr lang="en-US" dirty="0"/>
              <a:t>We have these Mensural MEI files encoding all</a:t>
            </a:r>
            <a:r>
              <a:rPr lang="en-US" baseline="0" dirty="0"/>
              <a:t> the notes in each voice.</a:t>
            </a:r>
            <a:endParaRPr lang="en-US" dirty="0"/>
          </a:p>
          <a:p>
            <a:r>
              <a:rPr lang="en-US" dirty="0"/>
              <a:t>They </a:t>
            </a:r>
            <a:r>
              <a:rPr lang="en-US" baseline="0" dirty="0"/>
              <a:t>encode two types of information regarding the notes:</a:t>
            </a:r>
            <a:endParaRPr lang="en-US" dirty="0"/>
          </a:p>
          <a:p>
            <a:r>
              <a:rPr lang="en-US" dirty="0"/>
              <a:t>Pitch</a:t>
            </a:r>
            <a:r>
              <a:rPr lang="en-US" baseline="0" dirty="0"/>
              <a:t> and the note-type (or, note shape, long, breve, semibreve, …)</a:t>
            </a:r>
          </a:p>
          <a:p>
            <a:endParaRPr lang="en-US" baseline="0" dirty="0"/>
          </a:p>
          <a:p>
            <a:r>
              <a:rPr lang="en-US" baseline="0" dirty="0"/>
              <a:t>The same info as in the input files (pitch and note-shape) + the modification of a note (imperfections, alterations, and augmentations).</a:t>
            </a:r>
          </a:p>
        </p:txBody>
      </p:sp>
      <p:sp>
        <p:nvSpPr>
          <p:cNvPr id="4" name="Slide Number Placeholder 3"/>
          <p:cNvSpPr>
            <a:spLocks noGrp="1"/>
          </p:cNvSpPr>
          <p:nvPr>
            <p:ph type="sldNum" sz="quarter" idx="10"/>
          </p:nvPr>
        </p:nvSpPr>
        <p:spPr/>
        <p:txBody>
          <a:bodyPr/>
          <a:lstStyle/>
          <a:p>
            <a:fld id="{F3C5368E-E84F-D44C-BF90-DA312DFA79B6}" type="slidenum">
              <a:rPr lang="en-US" smtClean="0"/>
              <a:t>13</a:t>
            </a:fld>
            <a:endParaRPr lang="en-US"/>
          </a:p>
        </p:txBody>
      </p:sp>
    </p:spTree>
    <p:extLst>
      <p:ext uri="{BB962C8B-B14F-4D97-AF65-F5344CB8AC3E}">
        <p14:creationId xmlns:p14="http://schemas.microsoft.com/office/powerpoint/2010/main" val="19389512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Accuracy, in average:  97%</a:t>
            </a:r>
          </a:p>
        </p:txBody>
      </p:sp>
      <p:sp>
        <p:nvSpPr>
          <p:cNvPr id="4" name="Slide Number Placeholder 3"/>
          <p:cNvSpPr>
            <a:spLocks noGrp="1"/>
          </p:cNvSpPr>
          <p:nvPr>
            <p:ph type="sldNum" sz="quarter" idx="10"/>
          </p:nvPr>
        </p:nvSpPr>
        <p:spPr/>
        <p:txBody>
          <a:bodyPr/>
          <a:lstStyle/>
          <a:p>
            <a:fld id="{F3C5368E-E84F-D44C-BF90-DA312DFA79B6}" type="slidenum">
              <a:rPr lang="en-US" smtClean="0"/>
              <a:t>14</a:t>
            </a:fld>
            <a:endParaRPr lang="en-US"/>
          </a:p>
        </p:txBody>
      </p:sp>
    </p:spTree>
    <p:extLst>
      <p:ext uri="{BB962C8B-B14F-4D97-AF65-F5344CB8AC3E}">
        <p14:creationId xmlns:p14="http://schemas.microsoft.com/office/powerpoint/2010/main" val="249124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15</a:t>
            </a:r>
            <a:r>
              <a:rPr lang="en-US" baseline="30000" dirty="0"/>
              <a:t>th</a:t>
            </a:r>
            <a:r>
              <a:rPr lang="en-US" baseline="0" dirty="0"/>
              <a:t> Century OCKEGHEMS</a:t>
            </a:r>
            <a:r>
              <a:rPr lang="en-US" dirty="0"/>
              <a:t>’ piece (</a:t>
            </a:r>
            <a:r>
              <a:rPr lang="en-US" dirty="0" err="1"/>
              <a:t>L’autre</a:t>
            </a:r>
            <a:r>
              <a:rPr lang="en-US" dirty="0"/>
              <a:t> </a:t>
            </a:r>
            <a:r>
              <a:rPr lang="en-US" dirty="0" err="1"/>
              <a:t>D’antan</a:t>
            </a:r>
            <a:r>
              <a:rPr lang="en-US" dirty="0"/>
              <a:t>)</a:t>
            </a:r>
          </a:p>
          <a:p>
            <a:pPr marL="171450" indent="-171450">
              <a:buFont typeface="Arial" charset="0"/>
              <a:buChar char="•"/>
            </a:pPr>
            <a:r>
              <a:rPr lang="en-US" dirty="0"/>
              <a:t>Parts</a:t>
            </a:r>
          </a:p>
          <a:p>
            <a:pPr marL="171450" indent="-171450">
              <a:buFont typeface="Arial" charset="0"/>
              <a:buChar char="•"/>
            </a:pPr>
            <a:r>
              <a:rPr lang="en-US" dirty="0"/>
              <a:t>This is how they look like when rendered</a:t>
            </a:r>
            <a:r>
              <a:rPr lang="en-US" baseline="0" dirty="0"/>
              <a:t> in </a:t>
            </a:r>
            <a:r>
              <a:rPr lang="en-US" baseline="0" dirty="0" err="1"/>
              <a:t>Verovio</a:t>
            </a:r>
            <a:r>
              <a:rPr lang="en-US" baseline="0" dirty="0"/>
              <a:t> (which is a render engine for MEI files)</a:t>
            </a:r>
          </a:p>
          <a:p>
            <a:pPr marL="171450" indent="-171450">
              <a:buFont typeface="Arial" charset="0"/>
              <a:buChar char="•"/>
            </a:pPr>
            <a:r>
              <a:rPr lang="en-US" baseline="0" dirty="0" err="1"/>
              <a:t>Barlines</a:t>
            </a:r>
            <a:r>
              <a:rPr lang="en-US" baseline="0" dirty="0"/>
              <a:t> </a:t>
            </a:r>
            <a:r>
              <a:rPr lang="en-US" baseline="0" dirty="0">
                <a:sym typeface="Wingdings"/>
              </a:rPr>
              <a:t> places where the voices must coincide</a:t>
            </a:r>
            <a:endParaRPr lang="en-US" dirty="0"/>
          </a:p>
        </p:txBody>
      </p:sp>
      <p:sp>
        <p:nvSpPr>
          <p:cNvPr id="4" name="Slide Number Placeholder 3"/>
          <p:cNvSpPr>
            <a:spLocks noGrp="1"/>
          </p:cNvSpPr>
          <p:nvPr>
            <p:ph type="sldNum" sz="quarter" idx="10"/>
          </p:nvPr>
        </p:nvSpPr>
        <p:spPr/>
        <p:txBody>
          <a:bodyPr/>
          <a:lstStyle/>
          <a:p>
            <a:fld id="{F3C5368E-E84F-D44C-BF90-DA312DFA79B6}" type="slidenum">
              <a:rPr lang="en-US" smtClean="0"/>
              <a:t>15</a:t>
            </a:fld>
            <a:endParaRPr lang="en-US"/>
          </a:p>
        </p:txBody>
      </p:sp>
    </p:spTree>
    <p:extLst>
      <p:ext uri="{BB962C8B-B14F-4D97-AF65-F5344CB8AC3E}">
        <p14:creationId xmlns:p14="http://schemas.microsoft.com/office/powerpoint/2010/main" val="15220476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the ”DURATION</a:t>
            </a:r>
            <a:r>
              <a:rPr lang="en-US" baseline="0" dirty="0"/>
              <a:t> stuff” HERE TOO</a:t>
            </a:r>
          </a:p>
          <a:p>
            <a:endParaRPr lang="en-US" baseline="0" dirty="0"/>
          </a:p>
          <a:p>
            <a:r>
              <a:rPr lang="en-US" b="1" baseline="0" dirty="0"/>
              <a:t>VEROVIO INTERPRETS ALL NOTES AS </a:t>
            </a:r>
            <a:r>
              <a:rPr lang="en-US" baseline="0" dirty="0"/>
              <a:t>HAVING THE DURATIONAL VALUE GIVEN BY THE </a:t>
            </a:r>
            <a:r>
              <a:rPr lang="en-US" b="1" baseline="0" dirty="0"/>
              <a:t>MENSURATION</a:t>
            </a:r>
          </a:p>
          <a:p>
            <a:r>
              <a:rPr lang="en-US" b="1" baseline="0" dirty="0"/>
              <a:t>UNLESS, THE MODIFICATION ON THE DURATION OF A NOTE IS ENCODED WITHIN THE NOTE</a:t>
            </a:r>
          </a:p>
          <a:p>
            <a:r>
              <a:rPr lang="en-US" b="1" baseline="0" dirty="0"/>
              <a:t>WHICH IS WHAT THE SCORING-UP TOOL DOES.</a:t>
            </a:r>
          </a:p>
          <a:p>
            <a:endParaRPr lang="en-US" b="1" baseline="0" dirty="0"/>
          </a:p>
          <a:p>
            <a:r>
              <a:rPr lang="en-US" b="1" baseline="0" dirty="0"/>
              <a:t>WE NEED TO ENCODE THE EFFECT OF THAT MODIFICATION</a:t>
            </a:r>
          </a:p>
          <a:p>
            <a:r>
              <a:rPr lang="en-US" b="1" baseline="0" dirty="0"/>
              <a:t>THIS IS, WE NEED TO ENCODE THE MODIFIED DURATION.</a:t>
            </a:r>
          </a:p>
        </p:txBody>
      </p:sp>
      <p:sp>
        <p:nvSpPr>
          <p:cNvPr id="4" name="Slide Number Placeholder 3"/>
          <p:cNvSpPr>
            <a:spLocks noGrp="1"/>
          </p:cNvSpPr>
          <p:nvPr>
            <p:ph type="sldNum" sz="quarter" idx="10"/>
          </p:nvPr>
        </p:nvSpPr>
        <p:spPr/>
        <p:txBody>
          <a:bodyPr/>
          <a:lstStyle/>
          <a:p>
            <a:fld id="{F3C5368E-E84F-D44C-BF90-DA312DFA79B6}" type="slidenum">
              <a:rPr lang="en-US" smtClean="0"/>
              <a:t>16</a:t>
            </a:fld>
            <a:endParaRPr lang="en-US"/>
          </a:p>
        </p:txBody>
      </p:sp>
    </p:spTree>
    <p:extLst>
      <p:ext uri="{BB962C8B-B14F-4D97-AF65-F5344CB8AC3E}">
        <p14:creationId xmlns:p14="http://schemas.microsoft.com/office/powerpoint/2010/main" val="200207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here:</a:t>
            </a:r>
          </a:p>
          <a:p>
            <a:pPr marL="171450" indent="-171450">
              <a:buFont typeface="Arial" charset="0"/>
              <a:buChar char="•"/>
            </a:pPr>
            <a:r>
              <a:rPr lang="en-US" dirty="0"/>
              <a:t>The</a:t>
            </a:r>
            <a:r>
              <a:rPr lang="en-US" baseline="0" dirty="0"/>
              <a:t> Imperfections</a:t>
            </a:r>
          </a:p>
          <a:p>
            <a:pPr marL="171450" indent="-171450">
              <a:buFont typeface="Arial" charset="0"/>
              <a:buChar char="•"/>
            </a:pPr>
            <a:r>
              <a:rPr lang="en-US" baseline="0" dirty="0"/>
              <a:t>The Alterations</a:t>
            </a:r>
          </a:p>
          <a:p>
            <a:pPr marL="171450" indent="-171450">
              <a:buFont typeface="Arial" charset="0"/>
              <a:buChar char="•"/>
            </a:pPr>
            <a:r>
              <a:rPr lang="en-US" baseline="0" dirty="0"/>
              <a:t>The coloration</a:t>
            </a:r>
          </a:p>
          <a:p>
            <a:pPr marL="171450" indent="-171450">
              <a:buFont typeface="Arial" charset="0"/>
              <a:buChar char="•"/>
            </a:pPr>
            <a:r>
              <a:rPr lang="en-US" baseline="0" dirty="0"/>
              <a:t>The distinct dots</a:t>
            </a:r>
            <a:endParaRPr lang="en-US" dirty="0"/>
          </a:p>
        </p:txBody>
      </p:sp>
      <p:sp>
        <p:nvSpPr>
          <p:cNvPr id="4" name="Slide Number Placeholder 3"/>
          <p:cNvSpPr>
            <a:spLocks noGrp="1"/>
          </p:cNvSpPr>
          <p:nvPr>
            <p:ph type="sldNum" sz="quarter" idx="10"/>
          </p:nvPr>
        </p:nvSpPr>
        <p:spPr/>
        <p:txBody>
          <a:bodyPr/>
          <a:lstStyle/>
          <a:p>
            <a:fld id="{F3C5368E-E84F-D44C-BF90-DA312DFA79B6}" type="slidenum">
              <a:rPr lang="en-US" smtClean="0"/>
              <a:t>17</a:t>
            </a:fld>
            <a:endParaRPr lang="en-US"/>
          </a:p>
        </p:txBody>
      </p:sp>
    </p:spTree>
    <p:extLst>
      <p:ext uri="{BB962C8B-B14F-4D97-AF65-F5344CB8AC3E}">
        <p14:creationId xmlns:p14="http://schemas.microsoft.com/office/powerpoint/2010/main" val="16940003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3] Making it faithful to the source, while providing</a:t>
            </a:r>
            <a:r>
              <a:rPr lang="en-US" baseline="0" dirty="0"/>
              <a:t> additional information (regarding the vertical sonorities)</a:t>
            </a:r>
            <a:endParaRPr lang="en-US" dirty="0"/>
          </a:p>
        </p:txBody>
      </p:sp>
      <p:sp>
        <p:nvSpPr>
          <p:cNvPr id="4" name="Slide Number Placeholder 3"/>
          <p:cNvSpPr>
            <a:spLocks noGrp="1"/>
          </p:cNvSpPr>
          <p:nvPr>
            <p:ph type="sldNum" sz="quarter" idx="10"/>
          </p:nvPr>
        </p:nvSpPr>
        <p:spPr/>
        <p:txBody>
          <a:bodyPr/>
          <a:lstStyle/>
          <a:p>
            <a:fld id="{F3C5368E-E84F-D44C-BF90-DA312DFA79B6}" type="slidenum">
              <a:rPr lang="en-US" smtClean="0"/>
              <a:t>18</a:t>
            </a:fld>
            <a:endParaRPr lang="en-US"/>
          </a:p>
        </p:txBody>
      </p:sp>
    </p:spTree>
    <p:extLst>
      <p:ext uri="{BB962C8B-B14F-4D97-AF65-F5344CB8AC3E}">
        <p14:creationId xmlns:p14="http://schemas.microsoft.com/office/powerpoint/2010/main" val="10566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Meant to be the second part of a larger workflow</a:t>
            </a:r>
          </a:p>
          <a:p>
            <a:pPr marL="171450" indent="-171450">
              <a:buFont typeface="Arial" charset="0"/>
              <a:buChar char="•"/>
            </a:pPr>
            <a:r>
              <a:rPr lang="en-US" dirty="0"/>
              <a:t>In</a:t>
            </a:r>
            <a:r>
              <a:rPr lang="en-US" baseline="0" dirty="0"/>
              <a:t> which the first part consist on performing Optical Music Recognition on a set of mensural pieces, </a:t>
            </a:r>
          </a:p>
          <a:p>
            <a:pPr marL="171450" indent="-171450">
              <a:buFont typeface="Arial" charset="0"/>
              <a:buChar char="•"/>
            </a:pPr>
            <a:r>
              <a:rPr lang="en-US" baseline="0" dirty="0"/>
              <a:t>From which we would obtain the Mensural MEI files encoding each voice. These files capture only the information present in the sources (this is, pitch and note symbols)</a:t>
            </a:r>
          </a:p>
          <a:p>
            <a:pPr marL="171450" indent="-171450">
              <a:buFont typeface="Arial" charset="0"/>
              <a:buChar char="•"/>
            </a:pPr>
            <a:r>
              <a:rPr lang="en-US" baseline="0" dirty="0"/>
              <a:t>These are the input files of the Scoring-up, which finds the durational values of all the notes within these files based on contextual and non-contextual cues and returns the Mensural MEI file encoding the score.</a:t>
            </a:r>
            <a:endParaRPr lang="en-US" dirty="0"/>
          </a:p>
        </p:txBody>
      </p:sp>
      <p:sp>
        <p:nvSpPr>
          <p:cNvPr id="4" name="Slide Number Placeholder 3"/>
          <p:cNvSpPr>
            <a:spLocks noGrp="1"/>
          </p:cNvSpPr>
          <p:nvPr>
            <p:ph type="sldNum" sz="quarter" idx="10"/>
          </p:nvPr>
        </p:nvSpPr>
        <p:spPr/>
        <p:txBody>
          <a:bodyPr/>
          <a:lstStyle/>
          <a:p>
            <a:fld id="{F3C5368E-E84F-D44C-BF90-DA312DFA79B6}" type="slidenum">
              <a:rPr lang="en-US" smtClean="0"/>
              <a:t>19</a:t>
            </a:fld>
            <a:endParaRPr lang="en-US"/>
          </a:p>
        </p:txBody>
      </p:sp>
    </p:spTree>
    <p:extLst>
      <p:ext uri="{BB962C8B-B14F-4D97-AF65-F5344CB8AC3E}">
        <p14:creationId xmlns:p14="http://schemas.microsoft.com/office/powerpoint/2010/main" val="1977560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lnSpc>
                <a:spcPct val="115000"/>
              </a:lnSpc>
              <a:spcBef>
                <a:spcPts val="0"/>
              </a:spcBef>
              <a:spcAft>
                <a:spcPts val="1600"/>
              </a:spcAft>
              <a:buClr>
                <a:schemeClr val="dk1"/>
              </a:buClr>
              <a:buSzPct val="91666"/>
              <a:buFont typeface="Arial"/>
              <a:buNone/>
            </a:pPr>
            <a:r>
              <a:rPr lang="en-CA" sz="1600" baseline="0" dirty="0">
                <a:solidFill>
                  <a:schemeClr val="dk2"/>
                </a:solidFill>
              </a:rPr>
              <a:t>Most mensural music was written in separate parts rather than in score format. </a:t>
            </a:r>
          </a:p>
          <a:p>
            <a:pPr lvl="0" rtl="0">
              <a:lnSpc>
                <a:spcPct val="115000"/>
              </a:lnSpc>
              <a:spcBef>
                <a:spcPts val="0"/>
              </a:spcBef>
              <a:spcAft>
                <a:spcPts val="1600"/>
              </a:spcAft>
              <a:buClr>
                <a:schemeClr val="dk1"/>
              </a:buClr>
              <a:buSzPct val="91666"/>
              <a:buFont typeface="Arial"/>
              <a:buNone/>
            </a:pPr>
            <a:r>
              <a:rPr lang="en-CA" sz="1600" baseline="0" dirty="0">
                <a:solidFill>
                  <a:schemeClr val="dk2"/>
                </a:solidFill>
              </a:rPr>
              <a:t>It present the voices separately, in different areas of the page.</a:t>
            </a:r>
            <a:endParaRPr lang="en-CA" sz="1600" dirty="0">
              <a:solidFill>
                <a:schemeClr val="dk2"/>
              </a:solidFill>
            </a:endParaRPr>
          </a:p>
          <a:p>
            <a:pPr marL="171450" lvl="0" indent="-171450" rtl="0">
              <a:lnSpc>
                <a:spcPct val="115000"/>
              </a:lnSpc>
              <a:spcBef>
                <a:spcPts val="0"/>
              </a:spcBef>
              <a:spcAft>
                <a:spcPts val="1600"/>
              </a:spcAft>
              <a:buClr>
                <a:schemeClr val="dk1"/>
              </a:buClr>
              <a:buSzPct val="91666"/>
              <a:buFont typeface="Arial" charset="0"/>
              <a:buChar char="•"/>
            </a:pPr>
            <a:endParaRPr lang="en-CA" sz="1600" baseline="0" dirty="0">
              <a:solidFill>
                <a:schemeClr val="dk2"/>
              </a:solidFill>
            </a:endParaRPr>
          </a:p>
          <a:p>
            <a:pPr marL="171450" lvl="0" indent="-171450" rtl="0">
              <a:lnSpc>
                <a:spcPct val="115000"/>
              </a:lnSpc>
              <a:spcBef>
                <a:spcPts val="0"/>
              </a:spcBef>
              <a:spcAft>
                <a:spcPts val="1600"/>
              </a:spcAft>
              <a:buClr>
                <a:schemeClr val="dk1"/>
              </a:buClr>
              <a:buSzPct val="91666"/>
              <a:buFont typeface="Arial" charset="0"/>
              <a:buChar char="•"/>
            </a:pPr>
            <a:r>
              <a:rPr lang="en-CA" sz="1600" baseline="0" dirty="0">
                <a:solidFill>
                  <a:schemeClr val="dk2"/>
                </a:solidFill>
              </a:rPr>
              <a:t>You can see that in this example. </a:t>
            </a:r>
            <a:r>
              <a:rPr lang="en-CA" sz="1600" baseline="0">
                <a:solidFill>
                  <a:schemeClr val="dk2"/>
                </a:solidFill>
              </a:rPr>
              <a:t>…</a:t>
            </a:r>
            <a:endParaRPr lang="en-CA" sz="1600" baseline="0" dirty="0">
              <a:solidFill>
                <a:schemeClr val="dk2"/>
              </a:solidFill>
            </a:endParaRPr>
          </a:p>
          <a:p>
            <a:pPr marL="171450" lvl="0" indent="-171450" rtl="0">
              <a:lnSpc>
                <a:spcPct val="115000"/>
              </a:lnSpc>
              <a:spcBef>
                <a:spcPts val="0"/>
              </a:spcBef>
              <a:spcAft>
                <a:spcPts val="1600"/>
              </a:spcAft>
              <a:buClr>
                <a:schemeClr val="dk1"/>
              </a:buClr>
              <a:buSzPct val="91666"/>
              <a:buFont typeface="Arial" charset="0"/>
              <a:buChar char="•"/>
            </a:pPr>
            <a:endParaRPr lang="en-CA" sz="1600" baseline="0" dirty="0">
              <a:solidFill>
                <a:schemeClr val="dk2"/>
              </a:solidFill>
            </a:endParaRPr>
          </a:p>
          <a:p>
            <a:pPr marL="171450" lvl="0" indent="-171450" rtl="0">
              <a:lnSpc>
                <a:spcPct val="115000"/>
              </a:lnSpc>
              <a:spcBef>
                <a:spcPts val="0"/>
              </a:spcBef>
              <a:spcAft>
                <a:spcPts val="1600"/>
              </a:spcAft>
              <a:buClr>
                <a:schemeClr val="dk1"/>
              </a:buClr>
              <a:buSzPct val="91666"/>
              <a:buFont typeface="Arial" charset="0"/>
              <a:buChar char="•"/>
            </a:pPr>
            <a:r>
              <a:rPr lang="en-CA" sz="1600" baseline="0" dirty="0">
                <a:solidFill>
                  <a:schemeClr val="dk2"/>
                </a:solidFill>
              </a:rPr>
              <a:t>This separate arrangement of the voices makes it harder to analyze this music:</a:t>
            </a:r>
          </a:p>
          <a:p>
            <a:pPr marL="628650" lvl="1" indent="-171450" rtl="0">
              <a:lnSpc>
                <a:spcPct val="115000"/>
              </a:lnSpc>
              <a:spcBef>
                <a:spcPts val="0"/>
              </a:spcBef>
              <a:spcAft>
                <a:spcPts val="1600"/>
              </a:spcAft>
              <a:buClr>
                <a:schemeClr val="dk1"/>
              </a:buClr>
              <a:buSzPct val="91666"/>
              <a:buFont typeface="Arial" charset="0"/>
              <a:buChar char="•"/>
            </a:pPr>
            <a:r>
              <a:rPr lang="en-CA" sz="1600" baseline="0" dirty="0">
                <a:solidFill>
                  <a:schemeClr val="dk2"/>
                </a:solidFill>
              </a:rPr>
              <a:t>While you have all the melodic information of each voice</a:t>
            </a:r>
          </a:p>
          <a:p>
            <a:pPr marL="628650" marR="0" lvl="1" indent="-171450" algn="l" defTabSz="914400" rtl="0" eaLnBrk="1" fontAlgn="auto" latinLnBrk="0" hangingPunct="1">
              <a:lnSpc>
                <a:spcPct val="115000"/>
              </a:lnSpc>
              <a:spcBef>
                <a:spcPts val="0"/>
              </a:spcBef>
              <a:spcAft>
                <a:spcPts val="1600"/>
              </a:spcAft>
              <a:buClr>
                <a:schemeClr val="dk1"/>
              </a:buClr>
              <a:buSzPct val="91666"/>
              <a:buFont typeface="Arial" charset="0"/>
              <a:buChar char="•"/>
              <a:tabLst/>
              <a:defRPr/>
            </a:pPr>
            <a:r>
              <a:rPr lang="en-CA" sz="1600" baseline="0" dirty="0">
                <a:solidFill>
                  <a:schemeClr val="dk2"/>
                </a:solidFill>
              </a:rPr>
              <a:t>You cannot visualize the vertical sonorities that easily, because the notes are not lined-up (as will be the case if the voices were presented in score format)</a:t>
            </a:r>
          </a:p>
          <a:p>
            <a:pPr marL="0" lvl="0" indent="0" rtl="0">
              <a:lnSpc>
                <a:spcPct val="115000"/>
              </a:lnSpc>
              <a:spcBef>
                <a:spcPts val="0"/>
              </a:spcBef>
              <a:spcAft>
                <a:spcPts val="1600"/>
              </a:spcAft>
              <a:buClr>
                <a:schemeClr val="dk1"/>
              </a:buClr>
              <a:buSzPct val="91666"/>
              <a:buFont typeface="Arial" charset="0"/>
              <a:buNone/>
            </a:pPr>
            <a:r>
              <a:rPr lang="en-CA" sz="1600" baseline="0" dirty="0">
                <a:solidFill>
                  <a:schemeClr val="dk2"/>
                </a:solidFill>
              </a:rPr>
              <a:t>- - - - -</a:t>
            </a:r>
          </a:p>
        </p:txBody>
      </p:sp>
    </p:spTree>
    <p:extLst>
      <p:ext uri="{BB962C8B-B14F-4D97-AF65-F5344CB8AC3E}">
        <p14:creationId xmlns:p14="http://schemas.microsoft.com/office/powerpoint/2010/main" val="14988903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Shape 4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3" name="Shape 4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047002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 1] So we are developing an automatic scoring-up tool</a:t>
            </a:r>
          </a:p>
          <a:p>
            <a:r>
              <a:rPr lang="en-US" dirty="0"/>
              <a:t>[Aft.</a:t>
            </a:r>
            <a:r>
              <a:rPr lang="en-US" baseline="0" dirty="0"/>
              <a:t> 2</a:t>
            </a:r>
            <a:r>
              <a:rPr lang="en-US" dirty="0"/>
              <a:t>] for which we need to visualize the vertical sonorities. </a:t>
            </a:r>
          </a:p>
          <a:p>
            <a:endParaRPr lang="en-US" dirty="0"/>
          </a:p>
          <a:p>
            <a:r>
              <a:rPr lang="en-US" dirty="0"/>
              <a:t>So, even</a:t>
            </a:r>
            <a:r>
              <a:rPr lang="en-US" baseline="0" dirty="0"/>
              <a:t> though the TASK of the "scoring-up tool" SEEMS PRETTY SIMPLE (just lining-up the notes of the different voices), it is COMPLICATED BY THE NATURE OF THE NOTATION ITSELF.</a:t>
            </a:r>
          </a:p>
          <a:p>
            <a:endParaRPr lang="en-US" baseline="0" dirty="0"/>
          </a:p>
          <a:p>
            <a:r>
              <a:rPr lang="en-US" baseline="0" dirty="0"/>
              <a:t>So lets talk about mensural notation...</a:t>
            </a:r>
            <a:endParaRPr lang="en-US" dirty="0"/>
          </a:p>
        </p:txBody>
      </p:sp>
      <p:sp>
        <p:nvSpPr>
          <p:cNvPr id="4" name="Slide Number Placeholder 3"/>
          <p:cNvSpPr>
            <a:spLocks noGrp="1"/>
          </p:cNvSpPr>
          <p:nvPr>
            <p:ph type="sldNum" sz="quarter" idx="10"/>
          </p:nvPr>
        </p:nvSpPr>
        <p:spPr/>
        <p:txBody>
          <a:bodyPr/>
          <a:lstStyle/>
          <a:p>
            <a:fld id="{F3C5368E-E84F-D44C-BF90-DA312DFA79B6}" type="slidenum">
              <a:rPr lang="en-US" smtClean="0"/>
              <a:t>3</a:t>
            </a:fld>
            <a:endParaRPr lang="en-US"/>
          </a:p>
        </p:txBody>
      </p:sp>
    </p:spTree>
    <p:extLst>
      <p:ext uri="{BB962C8B-B14F-4D97-AF65-F5344CB8AC3E}">
        <p14:creationId xmlns:p14="http://schemas.microsoft.com/office/powerpoint/2010/main" val="1886868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lnSpc>
                <a:spcPct val="115000"/>
              </a:lnSpc>
              <a:spcBef>
                <a:spcPts val="0"/>
              </a:spcBef>
              <a:spcAft>
                <a:spcPts val="1600"/>
              </a:spcAft>
              <a:buClr>
                <a:schemeClr val="dk1"/>
              </a:buClr>
              <a:buSzPct val="91666"/>
              <a:buFont typeface="Arial"/>
              <a:buNone/>
            </a:pPr>
            <a:r>
              <a:rPr lang="en-CA" sz="1600" baseline="0" dirty="0">
                <a:solidFill>
                  <a:schemeClr val="dk2"/>
                </a:solidFill>
              </a:rPr>
              <a:t>Mensural notation is the immediate predecessor of our Common Western Music Notation system, and when IT started, we already had an EXPLICIT way to notate PITCH:</a:t>
            </a:r>
          </a:p>
          <a:p>
            <a:pPr marL="285750" lvl="0" indent="-285750" rtl="0">
              <a:lnSpc>
                <a:spcPct val="115000"/>
              </a:lnSpc>
              <a:spcBef>
                <a:spcPts val="0"/>
              </a:spcBef>
              <a:spcAft>
                <a:spcPts val="1600"/>
              </a:spcAft>
              <a:buClr>
                <a:schemeClr val="dk1"/>
              </a:buClr>
              <a:buSzPct val="91666"/>
              <a:buFont typeface="Arial" charset="0"/>
              <a:buChar char="•"/>
            </a:pPr>
            <a:r>
              <a:rPr lang="en-CA" sz="1600" baseline="0" dirty="0">
                <a:solidFill>
                  <a:schemeClr val="dk2"/>
                </a:solidFill>
              </a:rPr>
              <a:t>Staff-lines</a:t>
            </a:r>
          </a:p>
          <a:p>
            <a:pPr marL="285750" lvl="0" indent="-285750" rtl="0">
              <a:lnSpc>
                <a:spcPct val="115000"/>
              </a:lnSpc>
              <a:spcBef>
                <a:spcPts val="0"/>
              </a:spcBef>
              <a:spcAft>
                <a:spcPts val="1600"/>
              </a:spcAft>
              <a:buClr>
                <a:schemeClr val="dk1"/>
              </a:buClr>
              <a:buSzPct val="91666"/>
              <a:buFont typeface="Arial" charset="0"/>
              <a:buChar char="•"/>
            </a:pPr>
            <a:r>
              <a:rPr lang="en-CA" sz="1600" baseline="0" dirty="0">
                <a:solidFill>
                  <a:schemeClr val="dk2"/>
                </a:solidFill>
              </a:rPr>
              <a:t>Clefs</a:t>
            </a:r>
          </a:p>
          <a:p>
            <a:pPr marL="0" lvl="0" indent="0" rtl="0">
              <a:lnSpc>
                <a:spcPct val="115000"/>
              </a:lnSpc>
              <a:spcBef>
                <a:spcPts val="0"/>
              </a:spcBef>
              <a:spcAft>
                <a:spcPts val="1600"/>
              </a:spcAft>
              <a:buClr>
                <a:schemeClr val="dk1"/>
              </a:buClr>
              <a:buSzPct val="91666"/>
              <a:buFont typeface="Arial" charset="0"/>
              <a:buNone/>
            </a:pPr>
            <a:r>
              <a:rPr lang="en-CA" sz="1600" baseline="0" dirty="0">
                <a:solidFill>
                  <a:schemeClr val="dk2"/>
                </a:solidFill>
              </a:rPr>
              <a:t>But the same did not applied to rhythm yet.</a:t>
            </a:r>
          </a:p>
          <a:p>
            <a:pPr marL="0" lvl="0" indent="0" rtl="0">
              <a:lnSpc>
                <a:spcPct val="115000"/>
              </a:lnSpc>
              <a:spcBef>
                <a:spcPts val="0"/>
              </a:spcBef>
              <a:spcAft>
                <a:spcPts val="1600"/>
              </a:spcAft>
              <a:buClr>
                <a:schemeClr val="dk1"/>
              </a:buClr>
              <a:buSzPct val="91666"/>
              <a:buFont typeface="Arial" charset="0"/>
              <a:buNone/>
            </a:pPr>
            <a:r>
              <a:rPr lang="en-CA" sz="1600" baseline="0" dirty="0">
                <a:solidFill>
                  <a:schemeClr val="dk2"/>
                </a:solidFill>
              </a:rPr>
              <a:t>We already had different note-shapes as you can see here, but they did not EXPLICITLY conveyed the duration of the note. </a:t>
            </a:r>
          </a:p>
          <a:p>
            <a:pPr marL="0" lvl="0" indent="0" rtl="0">
              <a:lnSpc>
                <a:spcPct val="115000"/>
              </a:lnSpc>
              <a:spcBef>
                <a:spcPts val="0"/>
              </a:spcBef>
              <a:spcAft>
                <a:spcPts val="1600"/>
              </a:spcAft>
              <a:buClr>
                <a:schemeClr val="dk1"/>
              </a:buClr>
              <a:buSzPct val="91666"/>
              <a:buFont typeface="Arial" charset="0"/>
              <a:buNone/>
            </a:pPr>
            <a:r>
              <a:rPr lang="en-CA" sz="1600" baseline="0" dirty="0">
                <a:solidFill>
                  <a:schemeClr val="dk2"/>
                </a:solidFill>
              </a:rPr>
              <a:t>It is common to have the same note shape being used twice, even next to each other, and representing different durations…</a:t>
            </a:r>
          </a:p>
          <a:p>
            <a:pPr marL="0" lvl="0" indent="0" rtl="0">
              <a:lnSpc>
                <a:spcPct val="115000"/>
              </a:lnSpc>
              <a:spcBef>
                <a:spcPts val="0"/>
              </a:spcBef>
              <a:spcAft>
                <a:spcPts val="1600"/>
              </a:spcAft>
              <a:buClr>
                <a:schemeClr val="dk1"/>
              </a:buClr>
              <a:buSzPct val="91666"/>
              <a:buFont typeface="Arial" charset="0"/>
              <a:buNone/>
            </a:pPr>
            <a:endParaRPr lang="en-CA" sz="1600" baseline="0" dirty="0">
              <a:solidFill>
                <a:schemeClr val="dk2"/>
              </a:solidFill>
            </a:endParaRPr>
          </a:p>
          <a:p>
            <a:pPr marL="0" lvl="0" indent="0" rtl="0">
              <a:lnSpc>
                <a:spcPct val="115000"/>
              </a:lnSpc>
              <a:spcBef>
                <a:spcPts val="0"/>
              </a:spcBef>
              <a:spcAft>
                <a:spcPts val="1600"/>
              </a:spcAft>
              <a:buClr>
                <a:schemeClr val="dk1"/>
              </a:buClr>
              <a:buSzPct val="91666"/>
              <a:buFont typeface="Arial" charset="0"/>
              <a:buNone/>
            </a:pPr>
            <a:r>
              <a:rPr lang="en-CA" sz="1600" baseline="0" dirty="0">
                <a:solidFill>
                  <a:schemeClr val="dk2"/>
                </a:solidFill>
              </a:rPr>
              <a:t>This complicates the scoring-up task, because in order to line the notes up we need to know their duration.</a:t>
            </a:r>
          </a:p>
        </p:txBody>
      </p:sp>
    </p:spTree>
    <p:extLst>
      <p:ext uri="{BB962C8B-B14F-4D97-AF65-F5344CB8AC3E}">
        <p14:creationId xmlns:p14="http://schemas.microsoft.com/office/powerpoint/2010/main" val="20427463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15000"/>
              </a:lnSpc>
              <a:spcBef>
                <a:spcPts val="0"/>
              </a:spcBef>
              <a:spcAft>
                <a:spcPts val="1600"/>
              </a:spcAft>
              <a:buClrTx/>
              <a:buSzTx/>
              <a:buFontTx/>
              <a:buNone/>
              <a:tabLst/>
              <a:defRPr/>
            </a:pPr>
            <a:r>
              <a:rPr lang="en-CA" dirty="0"/>
              <a:t>Like I said, we already have different note shapes and there is a clear hierarchy regarding the note duration</a:t>
            </a:r>
          </a:p>
          <a:p>
            <a:pPr marL="0" marR="0" lvl="0" indent="0" algn="l" defTabSz="914400" rtl="0" eaLnBrk="1" fontAlgn="auto" latinLnBrk="0" hangingPunct="1">
              <a:lnSpc>
                <a:spcPct val="115000"/>
              </a:lnSpc>
              <a:spcBef>
                <a:spcPts val="0"/>
              </a:spcBef>
              <a:spcAft>
                <a:spcPts val="1600"/>
              </a:spcAft>
              <a:buClrTx/>
              <a:buSzTx/>
              <a:buFontTx/>
              <a:buNone/>
              <a:tabLst/>
              <a:defRPr/>
            </a:pPr>
            <a:r>
              <a:rPr lang="en-CA" dirty="0"/>
              <a:t>But, each note shape can have two different values, it can be ternary or binary.</a:t>
            </a:r>
          </a:p>
          <a:p>
            <a:pPr marL="0" marR="0" lvl="0" indent="0" algn="l" defTabSz="914400" rtl="0" eaLnBrk="1" fontAlgn="auto" latinLnBrk="0" hangingPunct="1">
              <a:lnSpc>
                <a:spcPct val="115000"/>
              </a:lnSpc>
              <a:spcBef>
                <a:spcPts val="0"/>
              </a:spcBef>
              <a:spcAft>
                <a:spcPts val="1600"/>
              </a:spcAft>
              <a:buClrTx/>
              <a:buSzTx/>
              <a:buFontTx/>
              <a:buNone/>
              <a:tabLst/>
              <a:defRPr/>
            </a:pPr>
            <a:r>
              <a:rPr lang="en-CA" dirty="0"/>
              <a:t>The ternary value is called perfect, because …, and the binary value is then called imperfect</a:t>
            </a:r>
          </a:p>
          <a:p>
            <a:pPr lvl="0" rtl="0">
              <a:lnSpc>
                <a:spcPct val="115000"/>
              </a:lnSpc>
              <a:spcBef>
                <a:spcPts val="0"/>
              </a:spcBef>
              <a:spcAft>
                <a:spcPts val="1600"/>
              </a:spcAft>
              <a:buNone/>
            </a:pPr>
            <a:endParaRPr lang="en-CA" dirty="0"/>
          </a:p>
          <a:p>
            <a:pPr lvl="0" rtl="0">
              <a:lnSpc>
                <a:spcPct val="115000"/>
              </a:lnSpc>
              <a:spcBef>
                <a:spcPts val="0"/>
              </a:spcBef>
              <a:spcAft>
                <a:spcPts val="1600"/>
              </a:spcAft>
              <a:buNone/>
            </a:pPr>
            <a:r>
              <a:rPr lang="en-CA" dirty="0"/>
              <a:t>We have this REALLY IMPORTANT concept in mensural notation: MENSURATION</a:t>
            </a:r>
          </a:p>
          <a:p>
            <a:pPr lvl="0" rtl="0">
              <a:lnSpc>
                <a:spcPct val="115000"/>
              </a:lnSpc>
              <a:spcBef>
                <a:spcPts val="0"/>
              </a:spcBef>
              <a:spcAft>
                <a:spcPts val="1600"/>
              </a:spcAft>
              <a:buNone/>
            </a:pPr>
            <a:r>
              <a:rPr lang="en-CA" dirty="0"/>
              <a:t>So</a:t>
            </a:r>
            <a:r>
              <a:rPr lang="en-CA" baseline="0" dirty="0"/>
              <a:t> what about …? In imperfect mensuration </a:t>
            </a:r>
            <a:r>
              <a:rPr lang="en-CA" baseline="0" dirty="0">
                <a:sym typeface="Wingdings"/>
              </a:rPr>
              <a:t> </a:t>
            </a:r>
            <a:r>
              <a:rPr lang="en-CA" b="1" baseline="0" dirty="0">
                <a:sym typeface="Wingdings"/>
              </a:rPr>
              <a:t>note-shape </a:t>
            </a:r>
            <a:r>
              <a:rPr lang="en-CA" b="1" u="sng" baseline="0" dirty="0">
                <a:sym typeface="Wingdings"/>
              </a:rPr>
              <a:t>explicitly</a:t>
            </a:r>
            <a:r>
              <a:rPr lang="en-CA" b="1" baseline="0" dirty="0">
                <a:sym typeface="Wingdings"/>
              </a:rPr>
              <a:t> indicates binary value</a:t>
            </a:r>
          </a:p>
          <a:p>
            <a:pPr lvl="0" rtl="0">
              <a:lnSpc>
                <a:spcPct val="115000"/>
              </a:lnSpc>
              <a:spcBef>
                <a:spcPts val="0"/>
              </a:spcBef>
              <a:spcAft>
                <a:spcPts val="1600"/>
              </a:spcAft>
              <a:buNone/>
            </a:pPr>
            <a:r>
              <a:rPr lang="en-CA" b="0" baseline="0" dirty="0">
                <a:sym typeface="Wingdings"/>
              </a:rPr>
              <a:t>You want </a:t>
            </a:r>
            <a:r>
              <a:rPr lang="en-CA" b="1" baseline="0" dirty="0">
                <a:sym typeface="Wingdings"/>
              </a:rPr>
              <a:t>to change that</a:t>
            </a:r>
            <a:r>
              <a:rPr lang="en-CA" b="0" baseline="0" dirty="0">
                <a:sym typeface="Wingdings"/>
              </a:rPr>
              <a:t>  to use </a:t>
            </a:r>
            <a:r>
              <a:rPr lang="en-CA" b="1" baseline="0" dirty="0">
                <a:sym typeface="Wingdings"/>
              </a:rPr>
              <a:t>some external (graphical) cues</a:t>
            </a:r>
          </a:p>
          <a:p>
            <a:pPr lvl="0" rtl="0">
              <a:lnSpc>
                <a:spcPct val="115000"/>
              </a:lnSpc>
              <a:spcBef>
                <a:spcPts val="0"/>
              </a:spcBef>
              <a:spcAft>
                <a:spcPts val="1600"/>
              </a:spcAft>
              <a:buNone/>
            </a:pPr>
            <a:r>
              <a:rPr lang="en-CA" b="0" baseline="0" dirty="0">
                <a:sym typeface="Wingdings"/>
              </a:rPr>
              <a:t>JUST LIKE IN CMN: All the notes are binary, if you want to change that you use a dot or a triplet sign</a:t>
            </a:r>
          </a:p>
          <a:p>
            <a:pPr lvl="0" rtl="0">
              <a:lnSpc>
                <a:spcPct val="115000"/>
              </a:lnSpc>
              <a:spcBef>
                <a:spcPts val="0"/>
              </a:spcBef>
              <a:spcAft>
                <a:spcPts val="1600"/>
              </a:spcAft>
              <a:buNone/>
            </a:pPr>
            <a:r>
              <a:rPr lang="en-CA" b="0" baseline="0" dirty="0">
                <a:sym typeface="Wingdings"/>
              </a:rPr>
              <a:t>--&gt; In Mensural: binary, and to change that you use a dot called </a:t>
            </a:r>
            <a:r>
              <a:rPr lang="en-CA" b="1" baseline="0" dirty="0">
                <a:sym typeface="Wingdings"/>
              </a:rPr>
              <a:t>dot of augmentation</a:t>
            </a:r>
            <a:r>
              <a:rPr lang="en-CA" b="0" baseline="0" dirty="0">
                <a:sym typeface="Wingdings"/>
              </a:rPr>
              <a:t> which behaves the same as a Common Dotted Note.</a:t>
            </a:r>
            <a:endParaRPr lang="en-CA" b="1" dirty="0"/>
          </a:p>
          <a:p>
            <a:pPr marL="0" lvl="0" indent="0" rtl="0">
              <a:lnSpc>
                <a:spcPct val="115000"/>
              </a:lnSpc>
              <a:spcBef>
                <a:spcPts val="0"/>
              </a:spcBef>
              <a:spcAft>
                <a:spcPts val="1600"/>
              </a:spcAft>
              <a:buFont typeface="Arial" charset="0"/>
              <a:buNone/>
            </a:pPr>
            <a:endParaRPr lang="en-CA" baseline="0" dirty="0"/>
          </a:p>
          <a:p>
            <a:pPr marL="0" lvl="0" indent="0" rtl="0">
              <a:lnSpc>
                <a:spcPct val="115000"/>
              </a:lnSpc>
              <a:spcBef>
                <a:spcPts val="0"/>
              </a:spcBef>
              <a:spcAft>
                <a:spcPts val="1600"/>
              </a:spcAft>
              <a:buFont typeface="Arial" charset="0"/>
              <a:buNone/>
            </a:pPr>
            <a:r>
              <a:rPr lang="en-CA" baseline="0" dirty="0"/>
              <a:t>Scoring up mensural music in imperfect mensuration would be the same as scoring up common western music</a:t>
            </a:r>
          </a:p>
          <a:p>
            <a:pPr marL="0" marR="0" lvl="0" indent="0" algn="l" defTabSz="914400" rtl="0" eaLnBrk="1" fontAlgn="auto" latinLnBrk="0" hangingPunct="1">
              <a:lnSpc>
                <a:spcPct val="115000"/>
              </a:lnSpc>
              <a:spcBef>
                <a:spcPts val="0"/>
              </a:spcBef>
              <a:spcAft>
                <a:spcPts val="1600"/>
              </a:spcAft>
              <a:buClrTx/>
              <a:buSzTx/>
              <a:buFont typeface="Arial" charset="0"/>
              <a:buNone/>
              <a:tabLst/>
              <a:defRPr/>
            </a:pPr>
            <a:r>
              <a:rPr lang="en-CA" baseline="0" dirty="0"/>
              <a:t>So, what is the problem?</a:t>
            </a:r>
          </a:p>
          <a:p>
            <a:pPr marL="0" lvl="0" indent="0" rtl="0">
              <a:lnSpc>
                <a:spcPct val="115000"/>
              </a:lnSpc>
              <a:spcBef>
                <a:spcPts val="0"/>
              </a:spcBef>
              <a:spcAft>
                <a:spcPts val="1600"/>
              </a:spcAft>
              <a:buFont typeface="Arial" charset="0"/>
              <a:buNone/>
            </a:pPr>
            <a:endParaRPr lang="en-CA" baseline="0" dirty="0"/>
          </a:p>
          <a:p>
            <a:pPr marL="0" lvl="0" indent="0" rtl="0">
              <a:lnSpc>
                <a:spcPct val="115000"/>
              </a:lnSpc>
              <a:spcBef>
                <a:spcPts val="0"/>
              </a:spcBef>
              <a:spcAft>
                <a:spcPts val="1600"/>
              </a:spcAft>
              <a:buFont typeface="Arial" charset="0"/>
              <a:buNone/>
            </a:pPr>
            <a:r>
              <a:rPr lang="en-CA" baseline="0" dirty="0"/>
              <a:t>The challenge occurs when dealing with PERFECT MENSURATION at ANY OF THESE FOUR NOTE-LEVELS (it could be in the four at once). [CHANGE SLIDE]</a:t>
            </a:r>
          </a:p>
        </p:txBody>
      </p:sp>
    </p:spTree>
    <p:extLst>
      <p:ext uri="{BB962C8B-B14F-4D97-AF65-F5344CB8AC3E}">
        <p14:creationId xmlns:p14="http://schemas.microsoft.com/office/powerpoint/2010/main" val="18311792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baseline="0" dirty="0"/>
              <a:t>The MENSURATION gives us a semifixed relation between the duration of the notes, but that relation can be changed by the context (I.E., THE NOTES AROUND)</a:t>
            </a:r>
          </a:p>
          <a:p>
            <a:endParaRPr lang="en-US" dirty="0"/>
          </a:p>
          <a:p>
            <a:r>
              <a:rPr lang="en-US" dirty="0"/>
              <a:t>AND IT IS THIS CONTEXT-DEPENDENCY ISSUE THAT IS THE MAIN FOCUS OF THE SCORING-UP TOOL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 dirty="0">
                <a:solidFill>
                  <a:schemeClr val="dk1"/>
                </a:solidFill>
              </a:rPr>
              <a:t>There are certain principles on how context affects the note value. I am not going to enumerate all of these principles, but I will give an example of the general idea of on how these principles work.</a:t>
            </a:r>
          </a:p>
          <a:p>
            <a:endParaRPr lang="en-US" dirty="0"/>
          </a:p>
        </p:txBody>
      </p:sp>
      <p:sp>
        <p:nvSpPr>
          <p:cNvPr id="4" name="Slide Number Placeholder 3"/>
          <p:cNvSpPr>
            <a:spLocks noGrp="1"/>
          </p:cNvSpPr>
          <p:nvPr>
            <p:ph type="sldNum" sz="quarter" idx="10"/>
          </p:nvPr>
        </p:nvSpPr>
        <p:spPr/>
        <p:txBody>
          <a:bodyPr/>
          <a:lstStyle/>
          <a:p>
            <a:fld id="{F3C5368E-E84F-D44C-BF90-DA312DFA79B6}" type="slidenum">
              <a:rPr lang="en-US" smtClean="0"/>
              <a:t>6</a:t>
            </a:fld>
            <a:endParaRPr lang="en-US"/>
          </a:p>
        </p:txBody>
      </p:sp>
    </p:spTree>
    <p:extLst>
      <p:ext uri="{BB962C8B-B14F-4D97-AF65-F5344CB8AC3E}">
        <p14:creationId xmlns:p14="http://schemas.microsoft.com/office/powerpoint/2010/main" val="1219687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lnSpc>
                <a:spcPct val="100000"/>
              </a:lnSpc>
              <a:spcBef>
                <a:spcPts val="0"/>
              </a:spcBef>
              <a:buNone/>
            </a:pPr>
            <a:r>
              <a:rPr lang="en-CA" dirty="0"/>
              <a:t>1. This breve is perfect, this breve is perfect, </a:t>
            </a:r>
            <a:r>
              <a:rPr lang="en-CA" u="sng" dirty="0"/>
              <a:t>and so on</a:t>
            </a:r>
            <a:r>
              <a:rPr lang="en-CA" dirty="0"/>
              <a:t>…</a:t>
            </a:r>
          </a:p>
          <a:p>
            <a:pPr lvl="0" rtl="0">
              <a:lnSpc>
                <a:spcPct val="100000"/>
              </a:lnSpc>
              <a:spcBef>
                <a:spcPts val="0"/>
              </a:spcBef>
              <a:buNone/>
            </a:pPr>
            <a:r>
              <a:rPr lang="en-CA" b="0" dirty="0"/>
              <a:t>2. That is the </a:t>
            </a:r>
            <a:r>
              <a:rPr lang="en-CA" b="0" u="sng" dirty="0"/>
              <a:t>idea in perfect mensuration</a:t>
            </a:r>
            <a:r>
              <a:rPr lang="en-CA" b="0" dirty="0"/>
              <a:t>, we have this triple meter, </a:t>
            </a:r>
            <a:r>
              <a:rPr lang="en-CA" b="0" u="sng" dirty="0"/>
              <a:t>WE MOVE IN A SERIES OF PERFECTIONS</a:t>
            </a:r>
          </a:p>
          <a:p>
            <a:pPr lvl="0" rtl="0">
              <a:lnSpc>
                <a:spcPct val="100000"/>
              </a:lnSpc>
              <a:spcBef>
                <a:spcPts val="0"/>
              </a:spcBef>
              <a:buNone/>
            </a:pPr>
            <a:endParaRPr lang="en-CA" b="1" dirty="0"/>
          </a:p>
          <a:p>
            <a:pPr lvl="0" rtl="0">
              <a:lnSpc>
                <a:spcPct val="100000"/>
              </a:lnSpc>
              <a:spcBef>
                <a:spcPts val="0"/>
              </a:spcBef>
              <a:buNone/>
            </a:pPr>
            <a:r>
              <a:rPr lang="en-CA" b="0" dirty="0"/>
              <a:t>3. Outlined by </a:t>
            </a:r>
            <a:r>
              <a:rPr lang="en-CA" b="1" dirty="0"/>
              <a:t>Franco of Cologne</a:t>
            </a:r>
            <a:r>
              <a:rPr lang="en-CA" b="0" dirty="0"/>
              <a:t> (ca. 1280)</a:t>
            </a:r>
          </a:p>
          <a:p>
            <a:pPr lvl="0" rtl="0">
              <a:lnSpc>
                <a:spcPct val="100000"/>
              </a:lnSpc>
              <a:spcBef>
                <a:spcPts val="0"/>
              </a:spcBef>
              <a:buNone/>
            </a:pPr>
            <a:endParaRPr lang="en-CA" b="1" dirty="0"/>
          </a:p>
          <a:p>
            <a:pPr lvl="0" rtl="0">
              <a:lnSpc>
                <a:spcPct val="100000"/>
              </a:lnSpc>
              <a:spcBef>
                <a:spcPts val="0"/>
              </a:spcBef>
              <a:buNone/>
            </a:pPr>
            <a:r>
              <a:rPr lang="en-CA" b="1" dirty="0"/>
              <a:t>4. Tells us when to imperfect or alter a note based on the number of notes between the boundaries of these kinds of sequences (so, sequences that are bounded by notes that are supposed to be perfect,</a:t>
            </a:r>
            <a:r>
              <a:rPr lang="en-CA" b="1" baseline="0" dirty="0"/>
              <a:t> according to the mensuration)</a:t>
            </a:r>
            <a:r>
              <a:rPr lang="en-CA" b="1"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 So the scoring-up DEALS with the CONTEXT-DEPENDENT nature of mensural notation by IMPLEMENTING these</a:t>
            </a:r>
            <a:r>
              <a:rPr lang="en-US" baseline="0" dirty="0"/>
              <a:t> PRINCIPLES of IMP and ALT</a:t>
            </a:r>
          </a:p>
        </p:txBody>
      </p:sp>
    </p:spTree>
    <p:extLst>
      <p:ext uri="{BB962C8B-B14F-4D97-AF65-F5344CB8AC3E}">
        <p14:creationId xmlns:p14="http://schemas.microsoft.com/office/powerpoint/2010/main" val="621482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Lets</a:t>
            </a:r>
            <a:r>
              <a:rPr lang="en-US" baseline="0" dirty="0"/>
              <a:t> walk through the algorithm that implements these principles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By using an example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Lets say we have the mensuration… which indicates that by default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Steps: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1. Divide the notes into sequences of the form we saw in the previous slide.</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baseline="0" dirty="0"/>
              <a:t>Find all the breves</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baseline="0" dirty="0"/>
              <a:t>Find all the sequences that are bounded by </a:t>
            </a:r>
            <a:r>
              <a:rPr lang="en-US" baseline="0"/>
              <a:t>those breves…</a:t>
            </a:r>
            <a:endParaRPr lang="en-US" baseline="0" dirty="0"/>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2. For each of those sequences we get the number of semibreves, since that will indicate the modification that we have to perform.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So</a:t>
            </a:r>
            <a:r>
              <a:rPr lang="en-US" b="1" baseline="0" dirty="0"/>
              <a:t> lets take one of such sequences as an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F3C5368E-E84F-D44C-BF90-DA312DFA79B6}" type="slidenum">
              <a:rPr lang="en-US" smtClean="0"/>
              <a:t>8</a:t>
            </a:fld>
            <a:endParaRPr lang="en-US"/>
          </a:p>
        </p:txBody>
      </p:sp>
    </p:spTree>
    <p:extLst>
      <p:ext uri="{BB962C8B-B14F-4D97-AF65-F5344CB8AC3E}">
        <p14:creationId xmlns:p14="http://schemas.microsoft.com/office/powerpoint/2010/main" val="3417588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lets take one of such sequences as an example</a:t>
            </a:r>
          </a:p>
          <a:p>
            <a:endParaRPr lang="en-US" dirty="0"/>
          </a:p>
          <a:p>
            <a:r>
              <a:rPr lang="en-US" dirty="0"/>
              <a:t>So here we have 7 semibreves</a:t>
            </a:r>
          </a:p>
          <a:p>
            <a:r>
              <a:rPr lang="en-US" dirty="0"/>
              <a:t>And</a:t>
            </a:r>
            <a:r>
              <a:rPr lang="en-US" baseline="0" dirty="0"/>
              <a:t> what we do is that </a:t>
            </a:r>
            <a:r>
              <a:rPr lang="en-US" b="1" baseline="0" dirty="0"/>
              <a:t>we group those 7 semibreves into perfect groups (groups of 3 semibreves) and see HOW MANY ARE LEFT OUT</a:t>
            </a:r>
          </a:p>
          <a:p>
            <a:endParaRPr lang="en-US" baseline="0" dirty="0"/>
          </a:p>
        </p:txBody>
      </p:sp>
      <p:sp>
        <p:nvSpPr>
          <p:cNvPr id="4" name="Slide Number Placeholder 3"/>
          <p:cNvSpPr>
            <a:spLocks noGrp="1"/>
          </p:cNvSpPr>
          <p:nvPr>
            <p:ph type="sldNum" sz="quarter" idx="10"/>
          </p:nvPr>
        </p:nvSpPr>
        <p:spPr/>
        <p:txBody>
          <a:bodyPr/>
          <a:lstStyle/>
          <a:p>
            <a:fld id="{F3C5368E-E84F-D44C-BF90-DA312DFA79B6}" type="slidenum">
              <a:rPr lang="en-US" smtClean="0"/>
              <a:t>9</a:t>
            </a:fld>
            <a:endParaRPr lang="en-US"/>
          </a:p>
        </p:txBody>
      </p:sp>
    </p:spTree>
    <p:extLst>
      <p:ext uri="{BB962C8B-B14F-4D97-AF65-F5344CB8AC3E}">
        <p14:creationId xmlns:p14="http://schemas.microsoft.com/office/powerpoint/2010/main" val="1031251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0ECD1C0-3D89-1142-B4F3-313F13B305AD}" type="datetime1">
              <a:rPr lang="en-CA" smtClean="0"/>
              <a:t>2018-04-27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271562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E5E9A9-5FF7-8741-A1E0-E2E5CDDC616B}" type="datetime1">
              <a:rPr lang="en-CA" smtClean="0"/>
              <a:t>2018-04-27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1668617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B750885-0790-4141-9574-D40F55CC7D85}" type="datetime1">
              <a:rPr lang="en-CA" smtClean="0"/>
              <a:t>2018-04-27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4612249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415600" y="740800"/>
            <a:ext cx="3744000" cy="1007600"/>
          </a:xfrm>
          <a:prstGeom prst="rect">
            <a:avLst/>
          </a:prstGeom>
        </p:spPr>
        <p:txBody>
          <a:bodyPr lIns="91425" tIns="91425" rIns="91425" bIns="91425" anchor="b" anchorCtr="0"/>
          <a:lstStyle>
            <a:lvl1pPr lvl="0">
              <a:spcBef>
                <a:spcPts val="0"/>
              </a:spcBef>
              <a:buSzPct val="100000"/>
              <a:defRPr sz="3200"/>
            </a:lvl1pPr>
            <a:lvl2pPr lvl="1">
              <a:spcBef>
                <a:spcPts val="0"/>
              </a:spcBef>
              <a:buSzPct val="100000"/>
              <a:defRPr sz="3200"/>
            </a:lvl2pPr>
            <a:lvl3pPr lvl="2">
              <a:spcBef>
                <a:spcPts val="0"/>
              </a:spcBef>
              <a:buSzPct val="100000"/>
              <a:defRPr sz="3200"/>
            </a:lvl3pPr>
            <a:lvl4pPr lvl="3">
              <a:spcBef>
                <a:spcPts val="0"/>
              </a:spcBef>
              <a:buSzPct val="100000"/>
              <a:defRPr sz="3200"/>
            </a:lvl4pPr>
            <a:lvl5pPr lvl="4">
              <a:spcBef>
                <a:spcPts val="0"/>
              </a:spcBef>
              <a:buSzPct val="100000"/>
              <a:defRPr sz="3200"/>
            </a:lvl5pPr>
            <a:lvl6pPr lvl="5">
              <a:spcBef>
                <a:spcPts val="0"/>
              </a:spcBef>
              <a:buSzPct val="100000"/>
              <a:defRPr sz="3200"/>
            </a:lvl6pPr>
            <a:lvl7pPr lvl="6">
              <a:spcBef>
                <a:spcPts val="0"/>
              </a:spcBef>
              <a:buSzPct val="100000"/>
              <a:defRPr sz="3200"/>
            </a:lvl7pPr>
            <a:lvl8pPr lvl="7">
              <a:spcBef>
                <a:spcPts val="0"/>
              </a:spcBef>
              <a:buSzPct val="100000"/>
              <a:defRPr sz="3200"/>
            </a:lvl8pPr>
            <a:lvl9pPr lvl="8">
              <a:spcBef>
                <a:spcPts val="0"/>
              </a:spcBef>
              <a:buSzPct val="100000"/>
              <a:defRPr sz="3200"/>
            </a:lvl9pPr>
          </a:lstStyle>
          <a:p>
            <a:endParaRPr/>
          </a:p>
        </p:txBody>
      </p:sp>
      <p:sp>
        <p:nvSpPr>
          <p:cNvPr id="30" name="Shape 30"/>
          <p:cNvSpPr txBox="1">
            <a:spLocks noGrp="1"/>
          </p:cNvSpPr>
          <p:nvPr>
            <p:ph type="body" idx="1"/>
          </p:nvPr>
        </p:nvSpPr>
        <p:spPr>
          <a:xfrm>
            <a:off x="415600" y="1852800"/>
            <a:ext cx="3744000" cy="4239200"/>
          </a:xfrm>
          <a:prstGeom prst="rect">
            <a:avLst/>
          </a:prstGeom>
        </p:spPr>
        <p:txBody>
          <a:bodyPr lIns="91425" tIns="91425" rIns="91425" bIns="91425" anchor="t" anchorCtr="0"/>
          <a:lstStyle>
            <a:lvl1pPr lvl="0">
              <a:spcBef>
                <a:spcPts val="0"/>
              </a:spcBef>
              <a:buSzPct val="100000"/>
              <a:defRPr sz="1600"/>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a:p>
        </p:txBody>
      </p:sp>
      <p:sp>
        <p:nvSpPr>
          <p:cNvPr id="31" name="Shape 31"/>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8438598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15600" y="2867800"/>
            <a:ext cx="11360800" cy="1122400"/>
          </a:xfrm>
          <a:prstGeom prst="rect">
            <a:avLst/>
          </a:prstGeom>
        </p:spPr>
        <p:txBody>
          <a:bodyPr lIns="91425" tIns="91425" rIns="91425" bIns="91425" anchor="ctr"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5731779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371754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D28BFC-1BD2-0C46-B48F-8C2EAED2F48A}" type="datetime1">
              <a:rPr lang="en-CA" smtClean="0"/>
              <a:t>2018-04-27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7547087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0377FD-FB0B-2F43-8828-8EB37ABAA5E3}" type="datetime1">
              <a:rPr lang="en-CA" smtClean="0"/>
              <a:t>2018-04-27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1351390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5D5B7EC-BE4C-9048-9BAE-FFAF7E3F2684}" type="datetime1">
              <a:rPr lang="en-CA" smtClean="0"/>
              <a:t>2018-04-27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1038208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E863CC-0EED-E947-82B6-44AB2AB3122D}" type="datetime1">
              <a:rPr lang="en-CA" smtClean="0"/>
              <a:t>2018-04-27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873409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A4294F1-A4AB-6F4E-92EE-48016952BEBA}" type="datetime1">
              <a:rPr lang="en-CA" smtClean="0"/>
              <a:t>2018-04-27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13388064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8C5A48-2F9E-C944-8F3D-2A162D5807D3}" type="datetime1">
              <a:rPr lang="en-CA" smtClean="0"/>
              <a:t>2018-04-27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2133280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4BA47B2-3888-FC44-98E3-4427FE386BCC}" type="datetime1">
              <a:rPr lang="en-CA" smtClean="0"/>
              <a:t>2018-04-27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1812599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7751AD-84D2-2343-B0FF-A5CDCF765F56}" type="datetime1">
              <a:rPr lang="en-CA" smtClean="0"/>
              <a:t>2018-04-27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9D0A19-ECB0-1B4B-B8D3-F4B6C0AE6EF8}" type="slidenum">
              <a:rPr lang="en-US" smtClean="0"/>
              <a:t>‹#›</a:t>
            </a:fld>
            <a:endParaRPr lang="en-US"/>
          </a:p>
        </p:txBody>
      </p:sp>
    </p:spTree>
    <p:extLst>
      <p:ext uri="{BB962C8B-B14F-4D97-AF65-F5344CB8AC3E}">
        <p14:creationId xmlns:p14="http://schemas.microsoft.com/office/powerpoint/2010/main" val="159049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2305B6-D728-E545-8528-FC0DB0E547B2}" type="datetime1">
              <a:rPr lang="en-CA" smtClean="0"/>
              <a:t>2018-04-27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9D0A19-ECB0-1B4B-B8D3-F4B6C0AE6EF8}" type="slidenum">
              <a:rPr lang="en-US" smtClean="0"/>
              <a:t>‹#›</a:t>
            </a:fld>
            <a:endParaRPr lang="en-US"/>
          </a:p>
        </p:txBody>
      </p:sp>
    </p:spTree>
    <p:extLst>
      <p:ext uri="{BB962C8B-B14F-4D97-AF65-F5344CB8AC3E}">
        <p14:creationId xmlns:p14="http://schemas.microsoft.com/office/powerpoint/2010/main" val="19281132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6.tiff"/><Relationship Id="rId3" Type="http://schemas.openxmlformats.org/officeDocument/2006/relationships/image" Target="../media/image11.tiff"/><Relationship Id="rId7" Type="http://schemas.openxmlformats.org/officeDocument/2006/relationships/image" Target="../media/image15.tif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4.tiff"/><Relationship Id="rId5" Type="http://schemas.openxmlformats.org/officeDocument/2006/relationships/image" Target="../media/image13.tiff"/><Relationship Id="rId4" Type="http://schemas.openxmlformats.org/officeDocument/2006/relationships/image" Target="../media/image12.tiff"/></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21.png"/><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Automatic Scoring-up of Mensural Parts</a:t>
            </a:r>
          </a:p>
        </p:txBody>
      </p:sp>
      <p:sp>
        <p:nvSpPr>
          <p:cNvPr id="3" name="Subtitle 2"/>
          <p:cNvSpPr>
            <a:spLocks noGrp="1"/>
          </p:cNvSpPr>
          <p:nvPr>
            <p:ph type="subTitle" idx="1"/>
          </p:nvPr>
        </p:nvSpPr>
        <p:spPr>
          <a:xfrm>
            <a:off x="1524000" y="3602037"/>
            <a:ext cx="9144000" cy="1828091"/>
          </a:xfrm>
        </p:spPr>
        <p:txBody>
          <a:bodyPr>
            <a:normAutofit fontScale="92500"/>
          </a:bodyPr>
          <a:lstStyle/>
          <a:p>
            <a:r>
              <a:rPr lang="en-US" dirty="0"/>
              <a:t>Martha E. Thomae, Julie E. Cumming, Ichiro Fujinaga</a:t>
            </a:r>
          </a:p>
          <a:p>
            <a:endParaRPr lang="en-US" dirty="0"/>
          </a:p>
          <a:p>
            <a:r>
              <a:rPr lang="en-US" dirty="0"/>
              <a:t>Centre for Interdisciplinary Research in Music Media and Technology (CIRMMT)</a:t>
            </a:r>
          </a:p>
          <a:p>
            <a:r>
              <a:rPr lang="en-US" dirty="0"/>
              <a:t>McGill University</a:t>
            </a:r>
          </a:p>
        </p:txBody>
      </p:sp>
      <p:sp>
        <p:nvSpPr>
          <p:cNvPr id="4" name="Slide Number Placeholder 3"/>
          <p:cNvSpPr>
            <a:spLocks noGrp="1"/>
          </p:cNvSpPr>
          <p:nvPr>
            <p:ph type="sldNum" sz="quarter" idx="12"/>
          </p:nvPr>
        </p:nvSpPr>
        <p:spPr/>
        <p:txBody>
          <a:bodyPr/>
          <a:lstStyle/>
          <a:p>
            <a:fld id="{669D0A19-ECB0-1B4B-B8D3-F4B6C0AE6EF8}" type="slidenum">
              <a:rPr lang="en-US" smtClean="0"/>
              <a:t>1</a:t>
            </a:fld>
            <a:endParaRPr lang="en-US"/>
          </a:p>
        </p:txBody>
      </p:sp>
    </p:spTree>
    <p:extLst>
      <p:ext uri="{BB962C8B-B14F-4D97-AF65-F5344CB8AC3E}">
        <p14:creationId xmlns:p14="http://schemas.microsoft.com/office/powerpoint/2010/main" val="11174047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fld id="{00000000-1234-1234-1234-123412341234}" type="slidenum">
              <a:rPr lang="en" smtClean="0"/>
              <a:pPr/>
              <a:t>10</a:t>
            </a:fld>
            <a:endParaRPr lang="en"/>
          </a:p>
        </p:txBody>
      </p:sp>
      <p:graphicFrame>
        <p:nvGraphicFramePr>
          <p:cNvPr id="5" name="Table 4"/>
          <p:cNvGraphicFramePr>
            <a:graphicFrameLocks noGrp="1"/>
          </p:cNvGraphicFramePr>
          <p:nvPr>
            <p:extLst>
              <p:ext uri="{D42A27DB-BD31-4B8C-83A1-F6EECF244321}">
                <p14:modId xmlns:p14="http://schemas.microsoft.com/office/powerpoint/2010/main" val="1977347077"/>
              </p:ext>
            </p:extLst>
          </p:nvPr>
        </p:nvGraphicFramePr>
        <p:xfrm>
          <a:off x="615464" y="475000"/>
          <a:ext cx="8932982" cy="5791246"/>
        </p:xfrm>
        <a:graphic>
          <a:graphicData uri="http://schemas.openxmlformats.org/drawingml/2006/table">
            <a:tbl>
              <a:tblPr firstRow="1" bandRow="1">
                <a:tableStyleId>{E8034E78-7F5D-4C2E-B375-FC64B27BC917}</a:tableStyleId>
              </a:tblPr>
              <a:tblGrid>
                <a:gridCol w="2584936">
                  <a:extLst>
                    <a:ext uri="{9D8B030D-6E8A-4147-A177-3AD203B41FA5}">
                      <a16:colId xmlns:a16="http://schemas.microsoft.com/office/drawing/2014/main" val="20000"/>
                    </a:ext>
                  </a:extLst>
                </a:gridCol>
                <a:gridCol w="2321169">
                  <a:extLst>
                    <a:ext uri="{9D8B030D-6E8A-4147-A177-3AD203B41FA5}">
                      <a16:colId xmlns:a16="http://schemas.microsoft.com/office/drawing/2014/main" val="20001"/>
                    </a:ext>
                  </a:extLst>
                </a:gridCol>
                <a:gridCol w="1987062">
                  <a:extLst>
                    <a:ext uri="{9D8B030D-6E8A-4147-A177-3AD203B41FA5}">
                      <a16:colId xmlns:a16="http://schemas.microsoft.com/office/drawing/2014/main" val="20002"/>
                    </a:ext>
                  </a:extLst>
                </a:gridCol>
                <a:gridCol w="2039815">
                  <a:extLst>
                    <a:ext uri="{9D8B030D-6E8A-4147-A177-3AD203B41FA5}">
                      <a16:colId xmlns:a16="http://schemas.microsoft.com/office/drawing/2014/main" val="20003"/>
                    </a:ext>
                  </a:extLst>
                </a:gridCol>
              </a:tblGrid>
              <a:tr h="914185">
                <a:tc>
                  <a:txBody>
                    <a:bodyPr/>
                    <a:lstStyle/>
                    <a:p>
                      <a:pPr algn="ctr"/>
                      <a:r>
                        <a:rPr lang="en-US" dirty="0"/>
                        <a:t>Number N</a:t>
                      </a:r>
                      <a:r>
                        <a:rPr lang="en-US" baseline="0" dirty="0"/>
                        <a:t> </a:t>
                      </a:r>
                      <a:r>
                        <a:rPr lang="en-US" dirty="0"/>
                        <a:t>of semibreves</a:t>
                      </a:r>
                      <a:r>
                        <a:rPr lang="en-US" baseline="0" dirty="0"/>
                        <a:t> </a:t>
                      </a:r>
                      <a:r>
                        <a:rPr lang="en-US" dirty="0"/>
                        <a:t>between the boundaries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Number P of perfect groups of semibreves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General Interpretation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Alternative Interpretation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509953">
                <a:tc>
                  <a:txBody>
                    <a:bodyPr/>
                    <a:lstStyle/>
                    <a:p>
                      <a:pPr algn="ctr"/>
                      <a:r>
                        <a:rPr lang="en-US" baseline="0" dirty="0">
                          <a:solidFill>
                            <a:schemeClr val="bg2">
                              <a:lumMod val="10000"/>
                            </a:schemeClr>
                          </a:solidFill>
                        </a:rPr>
                        <a:t>N = 3P + 1</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bg2">
                              <a:lumMod val="10000"/>
                            </a:schemeClr>
                          </a:solidFill>
                          <a:effectLst/>
                        </a:rPr>
                        <a:t>P &gt;= 0</a:t>
                      </a:r>
                      <a:endParaRPr lang="en-US" sz="1800" b="0" i="0" dirty="0">
                        <a:solidFill>
                          <a:schemeClr val="bg2">
                            <a:lumMod val="10000"/>
                          </a:schemeClr>
                        </a:solidFill>
                        <a:effectLst/>
                        <a:latin typeface="Arial" charset="0"/>
                        <a:ea typeface="Arial" charset="0"/>
                        <a:cs typeface="Arial"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solidFill>
                            <a:schemeClr val="bg2">
                              <a:lumMod val="10000"/>
                            </a:schemeClr>
                          </a:solidFill>
                        </a:rPr>
                        <a:t>Imperfection </a:t>
                      </a:r>
                      <a:r>
                        <a:rPr lang="en-US" dirty="0" err="1">
                          <a:solidFill>
                            <a:schemeClr val="bg2">
                              <a:lumMod val="10000"/>
                            </a:schemeClr>
                          </a:solidFill>
                        </a:rPr>
                        <a:t>a.p.p</a:t>
                      </a: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solidFill>
                            <a:schemeClr val="bg2">
                              <a:lumMod val="10000"/>
                            </a:schemeClr>
                          </a:solidFill>
                        </a:rPr>
                        <a:t>Imperfection </a:t>
                      </a:r>
                      <a:r>
                        <a:rPr lang="en-US" dirty="0" err="1">
                          <a:solidFill>
                            <a:schemeClr val="bg2">
                              <a:lumMod val="10000"/>
                            </a:schemeClr>
                          </a:solidFill>
                        </a:rPr>
                        <a:t>a.p.a</a:t>
                      </a: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01"/>
                  </a:ext>
                </a:extLst>
              </a:tr>
              <a:tr h="991273">
                <a:tc rowSpan="2">
                  <a:txBody>
                    <a:bodyPr/>
                    <a:lstStyle/>
                    <a:p>
                      <a:pPr algn="ctr"/>
                      <a:r>
                        <a:rPr lang="en-US" baseline="0" dirty="0">
                          <a:solidFill>
                            <a:schemeClr val="bg2">
                              <a:lumMod val="10000"/>
                            </a:schemeClr>
                          </a:solidFill>
                        </a:rPr>
                        <a:t>N = 3P + 2</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bg2">
                              <a:lumMod val="10000"/>
                            </a:schemeClr>
                          </a:solidFill>
                          <a:effectLst/>
                        </a:rPr>
                        <a:t>P = 0</a:t>
                      </a:r>
                      <a:endParaRPr lang="en-US" sz="1800" b="0" i="0" dirty="0">
                        <a:solidFill>
                          <a:schemeClr val="bg2">
                            <a:lumMod val="10000"/>
                          </a:schemeClr>
                        </a:solidFill>
                        <a:effectLst/>
                        <a:latin typeface="Arial" charset="0"/>
                        <a:ea typeface="Arial" charset="0"/>
                        <a:cs typeface="Arial"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a:r>
                        <a:rPr lang="en-US" dirty="0">
                          <a:solidFill>
                            <a:schemeClr val="bg2">
                              <a:lumMod val="10000"/>
                            </a:schemeClr>
                          </a:solidFill>
                        </a:rPr>
                        <a:t>Alteration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a:r>
                        <a:rPr lang="en-US" dirty="0">
                          <a:solidFill>
                            <a:schemeClr val="bg2">
                              <a:lumMod val="10000"/>
                            </a:schemeClr>
                          </a:solidFill>
                        </a:rPr>
                        <a:t>Imperfection</a:t>
                      </a:r>
                      <a:r>
                        <a:rPr lang="en-US" baseline="0" dirty="0">
                          <a:solidFill>
                            <a:schemeClr val="bg2">
                              <a:lumMod val="10000"/>
                            </a:schemeClr>
                          </a:solidFill>
                        </a:rPr>
                        <a:t> </a:t>
                      </a:r>
                      <a:r>
                        <a:rPr lang="en-US" baseline="0" dirty="0" err="1">
                          <a:solidFill>
                            <a:schemeClr val="bg2">
                              <a:lumMod val="10000"/>
                            </a:schemeClr>
                          </a:solidFill>
                        </a:rPr>
                        <a:t>a.p.p</a:t>
                      </a:r>
                      <a:r>
                        <a:rPr lang="en-US" baseline="0" dirty="0">
                          <a:solidFill>
                            <a:schemeClr val="bg2">
                              <a:lumMod val="10000"/>
                            </a:schemeClr>
                          </a:solidFill>
                        </a:rPr>
                        <a:t>.</a:t>
                      </a:r>
                    </a:p>
                    <a:p>
                      <a:pPr algn="ctr"/>
                      <a:r>
                        <a:rPr lang="en-US" baseline="0" dirty="0">
                          <a:solidFill>
                            <a:schemeClr val="bg2">
                              <a:lumMod val="10000"/>
                            </a:schemeClr>
                          </a:solidFill>
                        </a:rPr>
                        <a:t>&amp;</a:t>
                      </a:r>
                    </a:p>
                    <a:p>
                      <a:pPr algn="ctr"/>
                      <a:r>
                        <a:rPr lang="en-US" baseline="0" dirty="0">
                          <a:solidFill>
                            <a:schemeClr val="bg2">
                              <a:lumMod val="10000"/>
                            </a:schemeClr>
                          </a:solidFill>
                        </a:rPr>
                        <a:t>Imperfection </a:t>
                      </a:r>
                      <a:r>
                        <a:rPr lang="en-US" baseline="0" dirty="0" err="1">
                          <a:solidFill>
                            <a:schemeClr val="bg2">
                              <a:lumMod val="10000"/>
                            </a:schemeClr>
                          </a:solidFill>
                        </a:rPr>
                        <a:t>a.p.a</a:t>
                      </a:r>
                      <a:r>
                        <a:rPr lang="en-US" baseline="0" dirty="0">
                          <a:solidFill>
                            <a:schemeClr val="bg2">
                              <a:lumMod val="10000"/>
                            </a:schemeClr>
                          </a:solidFill>
                        </a:rPr>
                        <a:t>.</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10002"/>
                  </a:ext>
                </a:extLst>
              </a:tr>
              <a:tr h="991273">
                <a:tc vMerge="1">
                  <a:txBody>
                    <a:bodyPr/>
                    <a:lstStyle/>
                    <a:p>
                      <a:endParaRPr lang="en-US" dirty="0"/>
                    </a:p>
                  </a:txBody>
                  <a:tcPr/>
                </a:tc>
                <a:tc>
                  <a:txBody>
                    <a:bodyPr/>
                    <a:lstStyle/>
                    <a:p>
                      <a:pPr algn="ctr"/>
                      <a:r>
                        <a:rPr lang="en-US" dirty="0">
                          <a:solidFill>
                            <a:schemeClr val="bg2">
                              <a:lumMod val="10000"/>
                            </a:schemeClr>
                          </a:solidFill>
                        </a:rPr>
                        <a:t>P &gt;</a:t>
                      </a:r>
                      <a:r>
                        <a:rPr lang="en-US" baseline="0" dirty="0">
                          <a:solidFill>
                            <a:schemeClr val="bg2">
                              <a:lumMod val="10000"/>
                            </a:schemeClr>
                          </a:solidFill>
                        </a:rPr>
                        <a:t> 0</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bg2">
                              <a:lumMod val="10000"/>
                            </a:schemeClr>
                          </a:solidFill>
                        </a:rPr>
                        <a:t>Imperfection</a:t>
                      </a:r>
                      <a:r>
                        <a:rPr lang="en-US" baseline="0" dirty="0">
                          <a:solidFill>
                            <a:schemeClr val="bg2">
                              <a:lumMod val="10000"/>
                            </a:schemeClr>
                          </a:solidFill>
                        </a:rPr>
                        <a:t> </a:t>
                      </a:r>
                      <a:r>
                        <a:rPr lang="en-US" baseline="0" dirty="0" err="1">
                          <a:solidFill>
                            <a:schemeClr val="bg2">
                              <a:lumMod val="10000"/>
                            </a:schemeClr>
                          </a:solidFill>
                        </a:rPr>
                        <a:t>a.p.p</a:t>
                      </a:r>
                      <a:r>
                        <a:rPr lang="en-US" baseline="0" dirty="0">
                          <a:solidFill>
                            <a:schemeClr val="bg2">
                              <a:lumMod val="10000"/>
                            </a:schemeClr>
                          </a:solidFill>
                        </a:rPr>
                        <a:t>.</a:t>
                      </a:r>
                    </a:p>
                    <a:p>
                      <a:pPr algn="ctr"/>
                      <a:r>
                        <a:rPr lang="en-US" baseline="0" dirty="0">
                          <a:solidFill>
                            <a:schemeClr val="bg2">
                              <a:lumMod val="10000"/>
                            </a:schemeClr>
                          </a:solidFill>
                        </a:rPr>
                        <a:t>&amp;</a:t>
                      </a:r>
                    </a:p>
                    <a:p>
                      <a:pPr algn="ctr"/>
                      <a:r>
                        <a:rPr lang="en-US" baseline="0" dirty="0">
                          <a:solidFill>
                            <a:schemeClr val="bg2">
                              <a:lumMod val="10000"/>
                            </a:schemeClr>
                          </a:solidFill>
                        </a:rPr>
                        <a:t>Imperfection </a:t>
                      </a:r>
                      <a:r>
                        <a:rPr lang="en-US" baseline="0" dirty="0" err="1">
                          <a:solidFill>
                            <a:schemeClr val="bg2">
                              <a:lumMod val="10000"/>
                            </a:schemeClr>
                          </a:solidFill>
                        </a:rPr>
                        <a:t>a.p.a</a:t>
                      </a:r>
                      <a:r>
                        <a:rPr lang="en-US" baseline="0" dirty="0">
                          <a:solidFill>
                            <a:schemeClr val="bg2">
                              <a:lumMod val="10000"/>
                            </a:schemeClr>
                          </a:solidFill>
                        </a:rPr>
                        <a:t>.</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bg2">
                              <a:lumMod val="10000"/>
                            </a:schemeClr>
                          </a:solidFill>
                        </a:rPr>
                        <a:t>Alteration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3"/>
                  </a:ext>
                </a:extLst>
              </a:tr>
              <a:tr h="402016">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aseline="0" dirty="0">
                          <a:solidFill>
                            <a:schemeClr val="bg2">
                              <a:lumMod val="10000"/>
                            </a:schemeClr>
                          </a:solidFill>
                        </a:rPr>
                        <a:t>N = 3P</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bg2">
                              <a:lumMod val="10000"/>
                            </a:schemeClr>
                          </a:solidFill>
                          <a:effectLst/>
                        </a:rPr>
                        <a:t>P = 0</a:t>
                      </a:r>
                      <a:endParaRPr lang="en-US" sz="1800" b="0" i="0" dirty="0">
                        <a:solidFill>
                          <a:schemeClr val="bg2">
                            <a:lumMod val="10000"/>
                          </a:schemeClr>
                        </a:solidFill>
                        <a:effectLst/>
                        <a:latin typeface="Arial" charset="0"/>
                        <a:ea typeface="Arial" charset="0"/>
                        <a:cs typeface="Arial"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rowSpan="2">
                  <a:txBody>
                    <a:bodyPr/>
                    <a:lstStyle/>
                    <a:p>
                      <a:pPr algn="ct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0004"/>
                  </a:ext>
                </a:extLst>
              </a:tr>
              <a:tr h="991273">
                <a:tc vMerge="1">
                  <a:txBody>
                    <a:bodyPr/>
                    <a:lstStyle/>
                    <a:p>
                      <a:endParaRPr lang="en-US" dirty="0"/>
                    </a:p>
                  </a:txBody>
                  <a:tcPr/>
                </a:tc>
                <a:tc>
                  <a:txBody>
                    <a:bodyPr/>
                    <a:lstStyle/>
                    <a:p>
                      <a:pPr algn="ctr"/>
                      <a:r>
                        <a:rPr lang="en-US" dirty="0">
                          <a:solidFill>
                            <a:schemeClr val="bg2">
                              <a:lumMod val="10000"/>
                            </a:schemeClr>
                          </a:solidFill>
                        </a:rPr>
                        <a:t>P =</a:t>
                      </a:r>
                      <a:r>
                        <a:rPr lang="en-US" baseline="0" dirty="0">
                          <a:solidFill>
                            <a:schemeClr val="bg2">
                              <a:lumMod val="10000"/>
                            </a:schemeClr>
                          </a:solidFill>
                        </a:rPr>
                        <a:t> 1</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vMerge="1">
                  <a:txBody>
                    <a:bodyPr/>
                    <a:lstStyle/>
                    <a:p>
                      <a:endParaRPr lang="en-US" dirty="0"/>
                    </a:p>
                  </a:txBody>
                  <a:tcPr/>
                </a:tc>
                <a:tc>
                  <a:txBody>
                    <a:bodyPr/>
                    <a:lstStyle/>
                    <a:p>
                      <a:pPr algn="ctr"/>
                      <a:r>
                        <a:rPr lang="en-US" dirty="0">
                          <a:solidFill>
                            <a:schemeClr val="bg2">
                              <a:lumMod val="10000"/>
                            </a:schemeClr>
                          </a:solidFill>
                        </a:rPr>
                        <a:t>Imperfection </a:t>
                      </a:r>
                      <a:r>
                        <a:rPr lang="en-US" dirty="0" err="1">
                          <a:solidFill>
                            <a:schemeClr val="bg2">
                              <a:lumMod val="10000"/>
                            </a:schemeClr>
                          </a:solidFill>
                        </a:rPr>
                        <a:t>a.p.p</a:t>
                      </a:r>
                      <a:r>
                        <a:rPr lang="en-US" dirty="0">
                          <a:solidFill>
                            <a:schemeClr val="bg2">
                              <a:lumMod val="10000"/>
                            </a:schemeClr>
                          </a:solidFill>
                        </a:rPr>
                        <a:t>.</a:t>
                      </a:r>
                    </a:p>
                    <a:p>
                      <a:pPr algn="ctr"/>
                      <a:r>
                        <a:rPr lang="en-US" dirty="0">
                          <a:solidFill>
                            <a:schemeClr val="bg2">
                              <a:lumMod val="10000"/>
                            </a:schemeClr>
                          </a:solidFill>
                        </a:rPr>
                        <a:t>&amp;</a:t>
                      </a:r>
                    </a:p>
                    <a:p>
                      <a:pPr algn="ctr"/>
                      <a:r>
                        <a:rPr lang="en-US" dirty="0">
                          <a:solidFill>
                            <a:schemeClr val="bg2">
                              <a:lumMod val="10000"/>
                            </a:schemeClr>
                          </a:solidFill>
                        </a:rPr>
                        <a:t>Alteration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0005"/>
                  </a:ext>
                </a:extLst>
              </a:tr>
              <a:tr h="991273">
                <a:tc vMerge="1">
                  <a:txBody>
                    <a:bodyPr/>
                    <a:lstStyle/>
                    <a:p>
                      <a:endParaRPr lang="en-US" dirty="0"/>
                    </a:p>
                  </a:txBody>
                  <a:tcPr/>
                </a:tc>
                <a:tc>
                  <a:txBody>
                    <a:bodyPr/>
                    <a:lstStyle/>
                    <a:p>
                      <a:pPr algn="ctr"/>
                      <a:r>
                        <a:rPr lang="en-US" baseline="0" dirty="0">
                          <a:solidFill>
                            <a:schemeClr val="bg2">
                              <a:lumMod val="10000"/>
                            </a:schemeClr>
                          </a:solidFill>
                        </a:rPr>
                        <a:t>P </a:t>
                      </a:r>
                      <a:r>
                        <a:rPr lang="en-US" dirty="0">
                          <a:solidFill>
                            <a:schemeClr val="bg2">
                              <a:lumMod val="10000"/>
                            </a:schemeClr>
                          </a:solidFill>
                        </a:rPr>
                        <a:t>&gt;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en-US" dirty="0">
                          <a:solidFill>
                            <a:schemeClr val="bg2">
                              <a:lumMod val="10000"/>
                            </a:schemeClr>
                          </a:solidFill>
                        </a:rPr>
                        <a:t>Imperfection </a:t>
                      </a:r>
                      <a:r>
                        <a:rPr lang="en-US" dirty="0" err="1">
                          <a:solidFill>
                            <a:schemeClr val="bg2">
                              <a:lumMod val="10000"/>
                            </a:schemeClr>
                          </a:solidFill>
                        </a:rPr>
                        <a:t>a.p.p</a:t>
                      </a:r>
                      <a:r>
                        <a:rPr lang="en-US" dirty="0">
                          <a:solidFill>
                            <a:schemeClr val="bg2">
                              <a:lumMod val="10000"/>
                            </a:schemeClr>
                          </a:solidFill>
                        </a:rPr>
                        <a:t>.</a:t>
                      </a:r>
                    </a:p>
                    <a:p>
                      <a:pPr algn="ctr"/>
                      <a:r>
                        <a:rPr lang="en-US" dirty="0">
                          <a:solidFill>
                            <a:schemeClr val="bg2">
                              <a:lumMod val="10000"/>
                            </a:schemeClr>
                          </a:solidFill>
                        </a:rPr>
                        <a:t>&amp;</a:t>
                      </a:r>
                    </a:p>
                    <a:p>
                      <a:pPr algn="ctr"/>
                      <a:r>
                        <a:rPr lang="en-US" dirty="0">
                          <a:solidFill>
                            <a:schemeClr val="bg2">
                              <a:lumMod val="10000"/>
                            </a:schemeClr>
                          </a:solidFill>
                        </a:rPr>
                        <a:t>Alteration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0006"/>
                  </a:ext>
                </a:extLst>
              </a:tr>
            </a:tbl>
          </a:graphicData>
        </a:graphic>
      </p:graphicFrame>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t="-10417" r="35995"/>
          <a:stretch/>
        </p:blipFill>
        <p:spPr>
          <a:xfrm>
            <a:off x="9697107" y="1419645"/>
            <a:ext cx="2336190" cy="608301"/>
          </a:xfrm>
          <a:prstGeom prst="rect">
            <a:avLst/>
          </a:prstGeom>
        </p:spPr>
      </p:pic>
      <p:sp>
        <p:nvSpPr>
          <p:cNvPr id="16" name="Shape 134"/>
          <p:cNvSpPr/>
          <p:nvPr/>
        </p:nvSpPr>
        <p:spPr>
          <a:xfrm>
            <a:off x="11295528" y="1407203"/>
            <a:ext cx="748072" cy="599675"/>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17" name="Shape 137"/>
          <p:cNvSpPr/>
          <p:nvPr/>
        </p:nvSpPr>
        <p:spPr>
          <a:xfrm>
            <a:off x="9697107" y="1413207"/>
            <a:ext cx="1599502" cy="599675"/>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97107" y="2164459"/>
            <a:ext cx="1171627" cy="240834"/>
          </a:xfrm>
          <a:prstGeom prst="rect">
            <a:avLst/>
          </a:prstGeom>
        </p:spPr>
      </p:pic>
      <p:cxnSp>
        <p:nvCxnSpPr>
          <p:cNvPr id="19" name="Shape 136"/>
          <p:cNvCxnSpPr/>
          <p:nvPr/>
        </p:nvCxnSpPr>
        <p:spPr>
          <a:xfrm flipH="1">
            <a:off x="10588042" y="2164459"/>
            <a:ext cx="218989" cy="260260"/>
          </a:xfrm>
          <a:prstGeom prst="straightConnector1">
            <a:avLst/>
          </a:prstGeom>
          <a:noFill/>
          <a:ln w="19050" cap="flat" cmpd="sng">
            <a:solidFill>
              <a:srgbClr val="FF0000"/>
            </a:solidFill>
            <a:prstDash val="solid"/>
            <a:round/>
            <a:headEnd type="none" w="lg" len="lg"/>
            <a:tailEnd type="none" w="lg" len="lg"/>
          </a:ln>
        </p:spPr>
      </p:cxnSp>
    </p:spTree>
    <p:extLst>
      <p:ext uri="{BB962C8B-B14F-4D97-AF65-F5344CB8AC3E}">
        <p14:creationId xmlns:p14="http://schemas.microsoft.com/office/powerpoint/2010/main" val="377682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fld id="{00000000-1234-1234-1234-123412341234}" type="slidenum">
              <a:rPr lang="en" smtClean="0"/>
              <a:pPr/>
              <a:t>11</a:t>
            </a:fld>
            <a:endParaRPr lang="en"/>
          </a:p>
        </p:txBody>
      </p:sp>
      <p:graphicFrame>
        <p:nvGraphicFramePr>
          <p:cNvPr id="5" name="Table 4"/>
          <p:cNvGraphicFramePr>
            <a:graphicFrameLocks noGrp="1"/>
          </p:cNvGraphicFramePr>
          <p:nvPr/>
        </p:nvGraphicFramePr>
        <p:xfrm>
          <a:off x="615464" y="475000"/>
          <a:ext cx="8932982" cy="5791246"/>
        </p:xfrm>
        <a:graphic>
          <a:graphicData uri="http://schemas.openxmlformats.org/drawingml/2006/table">
            <a:tbl>
              <a:tblPr firstRow="1" bandRow="1">
                <a:tableStyleId>{E8034E78-7F5D-4C2E-B375-FC64B27BC917}</a:tableStyleId>
              </a:tblPr>
              <a:tblGrid>
                <a:gridCol w="2584936">
                  <a:extLst>
                    <a:ext uri="{9D8B030D-6E8A-4147-A177-3AD203B41FA5}">
                      <a16:colId xmlns:a16="http://schemas.microsoft.com/office/drawing/2014/main" val="20000"/>
                    </a:ext>
                  </a:extLst>
                </a:gridCol>
                <a:gridCol w="2321169">
                  <a:extLst>
                    <a:ext uri="{9D8B030D-6E8A-4147-A177-3AD203B41FA5}">
                      <a16:colId xmlns:a16="http://schemas.microsoft.com/office/drawing/2014/main" val="20001"/>
                    </a:ext>
                  </a:extLst>
                </a:gridCol>
                <a:gridCol w="1987062">
                  <a:extLst>
                    <a:ext uri="{9D8B030D-6E8A-4147-A177-3AD203B41FA5}">
                      <a16:colId xmlns:a16="http://schemas.microsoft.com/office/drawing/2014/main" val="20002"/>
                    </a:ext>
                  </a:extLst>
                </a:gridCol>
                <a:gridCol w="2039815">
                  <a:extLst>
                    <a:ext uri="{9D8B030D-6E8A-4147-A177-3AD203B41FA5}">
                      <a16:colId xmlns:a16="http://schemas.microsoft.com/office/drawing/2014/main" val="20003"/>
                    </a:ext>
                  </a:extLst>
                </a:gridCol>
              </a:tblGrid>
              <a:tr h="914185">
                <a:tc>
                  <a:txBody>
                    <a:bodyPr/>
                    <a:lstStyle/>
                    <a:p>
                      <a:pPr algn="ctr"/>
                      <a:r>
                        <a:rPr lang="en-US" dirty="0"/>
                        <a:t>Number N</a:t>
                      </a:r>
                      <a:r>
                        <a:rPr lang="en-US" baseline="0" dirty="0"/>
                        <a:t> </a:t>
                      </a:r>
                      <a:r>
                        <a:rPr lang="en-US" dirty="0"/>
                        <a:t>of semibreves</a:t>
                      </a:r>
                      <a:r>
                        <a:rPr lang="en-US" baseline="0" dirty="0"/>
                        <a:t> </a:t>
                      </a:r>
                      <a:r>
                        <a:rPr lang="en-US" dirty="0"/>
                        <a:t>between the boundaries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Number P of perfect groups of semibreves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General Interpretation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Alternative Interpretation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509953">
                <a:tc>
                  <a:txBody>
                    <a:bodyPr/>
                    <a:lstStyle/>
                    <a:p>
                      <a:pPr algn="ctr"/>
                      <a:r>
                        <a:rPr lang="en-US" baseline="0" dirty="0">
                          <a:solidFill>
                            <a:schemeClr val="bg2">
                              <a:lumMod val="10000"/>
                            </a:schemeClr>
                          </a:solidFill>
                        </a:rPr>
                        <a:t>N = 3P + 1</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bg2">
                              <a:lumMod val="10000"/>
                            </a:schemeClr>
                          </a:solidFill>
                          <a:effectLst/>
                        </a:rPr>
                        <a:t>P &gt;= 0</a:t>
                      </a:r>
                      <a:endParaRPr lang="en-US" sz="1800" b="0" i="0" dirty="0">
                        <a:solidFill>
                          <a:schemeClr val="bg2">
                            <a:lumMod val="10000"/>
                          </a:schemeClr>
                        </a:solidFill>
                        <a:effectLst/>
                        <a:latin typeface="Arial" charset="0"/>
                        <a:ea typeface="Arial" charset="0"/>
                        <a:cs typeface="Arial"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solidFill>
                            <a:schemeClr val="bg2">
                              <a:lumMod val="10000"/>
                            </a:schemeClr>
                          </a:solidFill>
                        </a:rPr>
                        <a:t>Imperfection </a:t>
                      </a:r>
                      <a:r>
                        <a:rPr lang="en-US" dirty="0" err="1">
                          <a:solidFill>
                            <a:schemeClr val="bg2">
                              <a:lumMod val="10000"/>
                            </a:schemeClr>
                          </a:solidFill>
                        </a:rPr>
                        <a:t>a.p.p</a:t>
                      </a: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solidFill>
                            <a:schemeClr val="bg2">
                              <a:lumMod val="10000"/>
                            </a:schemeClr>
                          </a:solidFill>
                        </a:rPr>
                        <a:t>Imperfection </a:t>
                      </a:r>
                      <a:r>
                        <a:rPr lang="en-US" dirty="0" err="1">
                          <a:solidFill>
                            <a:schemeClr val="bg2">
                              <a:lumMod val="10000"/>
                            </a:schemeClr>
                          </a:solidFill>
                        </a:rPr>
                        <a:t>a.p.a</a:t>
                      </a: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01"/>
                  </a:ext>
                </a:extLst>
              </a:tr>
              <a:tr h="991273">
                <a:tc rowSpan="2">
                  <a:txBody>
                    <a:bodyPr/>
                    <a:lstStyle/>
                    <a:p>
                      <a:pPr algn="ctr"/>
                      <a:r>
                        <a:rPr lang="en-US" baseline="0" dirty="0">
                          <a:solidFill>
                            <a:schemeClr val="bg2">
                              <a:lumMod val="10000"/>
                            </a:schemeClr>
                          </a:solidFill>
                        </a:rPr>
                        <a:t>N = 3P + 2</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bg2">
                              <a:lumMod val="10000"/>
                            </a:schemeClr>
                          </a:solidFill>
                          <a:effectLst/>
                        </a:rPr>
                        <a:t>P = 0</a:t>
                      </a:r>
                      <a:endParaRPr lang="en-US" sz="1800" b="0" i="0" dirty="0">
                        <a:solidFill>
                          <a:schemeClr val="bg2">
                            <a:lumMod val="10000"/>
                          </a:schemeClr>
                        </a:solidFill>
                        <a:effectLst/>
                        <a:latin typeface="Arial" charset="0"/>
                        <a:ea typeface="Arial" charset="0"/>
                        <a:cs typeface="Arial"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a:r>
                        <a:rPr lang="en-US" dirty="0">
                          <a:solidFill>
                            <a:schemeClr val="bg2">
                              <a:lumMod val="10000"/>
                            </a:schemeClr>
                          </a:solidFill>
                        </a:rPr>
                        <a:t>Alteration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a:r>
                        <a:rPr lang="en-US" dirty="0">
                          <a:solidFill>
                            <a:schemeClr val="bg2">
                              <a:lumMod val="10000"/>
                            </a:schemeClr>
                          </a:solidFill>
                        </a:rPr>
                        <a:t>Imperfection</a:t>
                      </a:r>
                      <a:r>
                        <a:rPr lang="en-US" baseline="0" dirty="0">
                          <a:solidFill>
                            <a:schemeClr val="bg2">
                              <a:lumMod val="10000"/>
                            </a:schemeClr>
                          </a:solidFill>
                        </a:rPr>
                        <a:t> </a:t>
                      </a:r>
                      <a:r>
                        <a:rPr lang="en-US" baseline="0" dirty="0" err="1">
                          <a:solidFill>
                            <a:schemeClr val="bg2">
                              <a:lumMod val="10000"/>
                            </a:schemeClr>
                          </a:solidFill>
                        </a:rPr>
                        <a:t>a.p.p</a:t>
                      </a:r>
                      <a:r>
                        <a:rPr lang="en-US" baseline="0" dirty="0">
                          <a:solidFill>
                            <a:schemeClr val="bg2">
                              <a:lumMod val="10000"/>
                            </a:schemeClr>
                          </a:solidFill>
                        </a:rPr>
                        <a:t>.</a:t>
                      </a:r>
                    </a:p>
                    <a:p>
                      <a:pPr algn="ctr"/>
                      <a:r>
                        <a:rPr lang="en-US" baseline="0" dirty="0">
                          <a:solidFill>
                            <a:schemeClr val="bg2">
                              <a:lumMod val="10000"/>
                            </a:schemeClr>
                          </a:solidFill>
                        </a:rPr>
                        <a:t>&amp;</a:t>
                      </a:r>
                    </a:p>
                    <a:p>
                      <a:pPr algn="ctr"/>
                      <a:r>
                        <a:rPr lang="en-US" baseline="0" dirty="0">
                          <a:solidFill>
                            <a:schemeClr val="bg2">
                              <a:lumMod val="10000"/>
                            </a:schemeClr>
                          </a:solidFill>
                        </a:rPr>
                        <a:t>Imperfection </a:t>
                      </a:r>
                      <a:r>
                        <a:rPr lang="en-US" baseline="0" dirty="0" err="1">
                          <a:solidFill>
                            <a:schemeClr val="bg2">
                              <a:lumMod val="10000"/>
                            </a:schemeClr>
                          </a:solidFill>
                        </a:rPr>
                        <a:t>a.p.a</a:t>
                      </a:r>
                      <a:r>
                        <a:rPr lang="en-US" baseline="0" dirty="0">
                          <a:solidFill>
                            <a:schemeClr val="bg2">
                              <a:lumMod val="10000"/>
                            </a:schemeClr>
                          </a:solidFill>
                        </a:rPr>
                        <a:t>.</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10002"/>
                  </a:ext>
                </a:extLst>
              </a:tr>
              <a:tr h="991273">
                <a:tc vMerge="1">
                  <a:txBody>
                    <a:bodyPr/>
                    <a:lstStyle/>
                    <a:p>
                      <a:endParaRPr lang="en-US" dirty="0"/>
                    </a:p>
                  </a:txBody>
                  <a:tcPr/>
                </a:tc>
                <a:tc>
                  <a:txBody>
                    <a:bodyPr/>
                    <a:lstStyle/>
                    <a:p>
                      <a:pPr algn="ctr"/>
                      <a:r>
                        <a:rPr lang="en-US" dirty="0">
                          <a:solidFill>
                            <a:schemeClr val="bg2">
                              <a:lumMod val="10000"/>
                            </a:schemeClr>
                          </a:solidFill>
                        </a:rPr>
                        <a:t>P &gt;</a:t>
                      </a:r>
                      <a:r>
                        <a:rPr lang="en-US" baseline="0" dirty="0">
                          <a:solidFill>
                            <a:schemeClr val="bg2">
                              <a:lumMod val="10000"/>
                            </a:schemeClr>
                          </a:solidFill>
                        </a:rPr>
                        <a:t> 0</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bg2">
                              <a:lumMod val="10000"/>
                            </a:schemeClr>
                          </a:solidFill>
                        </a:rPr>
                        <a:t>Imperfection</a:t>
                      </a:r>
                      <a:r>
                        <a:rPr lang="en-US" baseline="0" dirty="0">
                          <a:solidFill>
                            <a:schemeClr val="bg2">
                              <a:lumMod val="10000"/>
                            </a:schemeClr>
                          </a:solidFill>
                        </a:rPr>
                        <a:t> </a:t>
                      </a:r>
                      <a:r>
                        <a:rPr lang="en-US" baseline="0" dirty="0" err="1">
                          <a:solidFill>
                            <a:schemeClr val="bg2">
                              <a:lumMod val="10000"/>
                            </a:schemeClr>
                          </a:solidFill>
                        </a:rPr>
                        <a:t>a.p.p</a:t>
                      </a:r>
                      <a:r>
                        <a:rPr lang="en-US" baseline="0" dirty="0">
                          <a:solidFill>
                            <a:schemeClr val="bg2">
                              <a:lumMod val="10000"/>
                            </a:schemeClr>
                          </a:solidFill>
                        </a:rPr>
                        <a:t>.</a:t>
                      </a:r>
                    </a:p>
                    <a:p>
                      <a:pPr algn="ctr"/>
                      <a:r>
                        <a:rPr lang="en-US" baseline="0" dirty="0">
                          <a:solidFill>
                            <a:schemeClr val="bg2">
                              <a:lumMod val="10000"/>
                            </a:schemeClr>
                          </a:solidFill>
                        </a:rPr>
                        <a:t>&amp;</a:t>
                      </a:r>
                    </a:p>
                    <a:p>
                      <a:pPr algn="ctr"/>
                      <a:r>
                        <a:rPr lang="en-US" baseline="0" dirty="0">
                          <a:solidFill>
                            <a:schemeClr val="bg2">
                              <a:lumMod val="10000"/>
                            </a:schemeClr>
                          </a:solidFill>
                        </a:rPr>
                        <a:t>Imperfection </a:t>
                      </a:r>
                      <a:r>
                        <a:rPr lang="en-US" baseline="0" dirty="0" err="1">
                          <a:solidFill>
                            <a:schemeClr val="bg2">
                              <a:lumMod val="10000"/>
                            </a:schemeClr>
                          </a:solidFill>
                        </a:rPr>
                        <a:t>a.p.a</a:t>
                      </a:r>
                      <a:r>
                        <a:rPr lang="en-US" baseline="0" dirty="0">
                          <a:solidFill>
                            <a:schemeClr val="bg2">
                              <a:lumMod val="10000"/>
                            </a:schemeClr>
                          </a:solidFill>
                        </a:rPr>
                        <a:t>.</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bg2">
                              <a:lumMod val="10000"/>
                            </a:schemeClr>
                          </a:solidFill>
                        </a:rPr>
                        <a:t>Alteration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3"/>
                  </a:ext>
                </a:extLst>
              </a:tr>
              <a:tr h="402016">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aseline="0" dirty="0">
                          <a:solidFill>
                            <a:schemeClr val="bg2">
                              <a:lumMod val="10000"/>
                            </a:schemeClr>
                          </a:solidFill>
                        </a:rPr>
                        <a:t>N = 3P</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bg2">
                              <a:lumMod val="10000"/>
                            </a:schemeClr>
                          </a:solidFill>
                          <a:effectLst/>
                        </a:rPr>
                        <a:t>P = 0</a:t>
                      </a:r>
                      <a:endParaRPr lang="en-US" sz="1800" b="0" i="0" dirty="0">
                        <a:solidFill>
                          <a:schemeClr val="bg2">
                            <a:lumMod val="10000"/>
                          </a:schemeClr>
                        </a:solidFill>
                        <a:effectLst/>
                        <a:latin typeface="Arial" charset="0"/>
                        <a:ea typeface="Arial" charset="0"/>
                        <a:cs typeface="Arial"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rowSpan="2">
                  <a:txBody>
                    <a:bodyPr/>
                    <a:lstStyle/>
                    <a:p>
                      <a:pPr algn="ct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0004"/>
                  </a:ext>
                </a:extLst>
              </a:tr>
              <a:tr h="991273">
                <a:tc vMerge="1">
                  <a:txBody>
                    <a:bodyPr/>
                    <a:lstStyle/>
                    <a:p>
                      <a:endParaRPr lang="en-US" dirty="0"/>
                    </a:p>
                  </a:txBody>
                  <a:tcPr/>
                </a:tc>
                <a:tc>
                  <a:txBody>
                    <a:bodyPr/>
                    <a:lstStyle/>
                    <a:p>
                      <a:pPr algn="ctr"/>
                      <a:r>
                        <a:rPr lang="en-US" dirty="0">
                          <a:solidFill>
                            <a:schemeClr val="bg2">
                              <a:lumMod val="10000"/>
                            </a:schemeClr>
                          </a:solidFill>
                        </a:rPr>
                        <a:t>P =</a:t>
                      </a:r>
                      <a:r>
                        <a:rPr lang="en-US" baseline="0" dirty="0">
                          <a:solidFill>
                            <a:schemeClr val="bg2">
                              <a:lumMod val="10000"/>
                            </a:schemeClr>
                          </a:solidFill>
                        </a:rPr>
                        <a:t> 1</a:t>
                      </a:r>
                      <a:endParaRPr lang="en-US" dirty="0">
                        <a:solidFill>
                          <a:schemeClr val="bg2">
                            <a:lumMod val="10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vMerge="1">
                  <a:txBody>
                    <a:bodyPr/>
                    <a:lstStyle/>
                    <a:p>
                      <a:endParaRPr lang="en-US" dirty="0"/>
                    </a:p>
                  </a:txBody>
                  <a:tcPr/>
                </a:tc>
                <a:tc>
                  <a:txBody>
                    <a:bodyPr/>
                    <a:lstStyle/>
                    <a:p>
                      <a:pPr algn="ctr"/>
                      <a:r>
                        <a:rPr lang="en-US" dirty="0">
                          <a:solidFill>
                            <a:schemeClr val="bg2">
                              <a:lumMod val="10000"/>
                            </a:schemeClr>
                          </a:solidFill>
                        </a:rPr>
                        <a:t>Imperfection </a:t>
                      </a:r>
                      <a:r>
                        <a:rPr lang="en-US" dirty="0" err="1">
                          <a:solidFill>
                            <a:schemeClr val="bg2">
                              <a:lumMod val="10000"/>
                            </a:schemeClr>
                          </a:solidFill>
                        </a:rPr>
                        <a:t>a.p.p</a:t>
                      </a:r>
                      <a:r>
                        <a:rPr lang="en-US" dirty="0">
                          <a:solidFill>
                            <a:schemeClr val="bg2">
                              <a:lumMod val="10000"/>
                            </a:schemeClr>
                          </a:solidFill>
                        </a:rPr>
                        <a:t>.</a:t>
                      </a:r>
                    </a:p>
                    <a:p>
                      <a:pPr algn="ctr"/>
                      <a:r>
                        <a:rPr lang="en-US" dirty="0">
                          <a:solidFill>
                            <a:schemeClr val="bg2">
                              <a:lumMod val="10000"/>
                            </a:schemeClr>
                          </a:solidFill>
                        </a:rPr>
                        <a:t>&amp;</a:t>
                      </a:r>
                    </a:p>
                    <a:p>
                      <a:pPr algn="ctr"/>
                      <a:r>
                        <a:rPr lang="en-US" dirty="0">
                          <a:solidFill>
                            <a:schemeClr val="bg2">
                              <a:lumMod val="10000"/>
                            </a:schemeClr>
                          </a:solidFill>
                        </a:rPr>
                        <a:t>Alteration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0005"/>
                  </a:ext>
                </a:extLst>
              </a:tr>
              <a:tr h="991273">
                <a:tc vMerge="1">
                  <a:txBody>
                    <a:bodyPr/>
                    <a:lstStyle/>
                    <a:p>
                      <a:endParaRPr lang="en-US" dirty="0"/>
                    </a:p>
                  </a:txBody>
                  <a:tcPr/>
                </a:tc>
                <a:tc>
                  <a:txBody>
                    <a:bodyPr/>
                    <a:lstStyle/>
                    <a:p>
                      <a:pPr algn="ctr"/>
                      <a:r>
                        <a:rPr lang="en-US" baseline="0" dirty="0">
                          <a:solidFill>
                            <a:schemeClr val="bg2">
                              <a:lumMod val="10000"/>
                            </a:schemeClr>
                          </a:solidFill>
                        </a:rPr>
                        <a:t>P </a:t>
                      </a:r>
                      <a:r>
                        <a:rPr lang="en-US" dirty="0">
                          <a:solidFill>
                            <a:schemeClr val="bg2">
                              <a:lumMod val="10000"/>
                            </a:schemeClr>
                          </a:solidFill>
                        </a:rPr>
                        <a:t>&gt;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en-US" dirty="0">
                          <a:solidFill>
                            <a:schemeClr val="bg2">
                              <a:lumMod val="10000"/>
                            </a:schemeClr>
                          </a:solidFill>
                        </a:rPr>
                        <a:t>Imperfection </a:t>
                      </a:r>
                      <a:r>
                        <a:rPr lang="en-US" dirty="0" err="1">
                          <a:solidFill>
                            <a:schemeClr val="bg2">
                              <a:lumMod val="10000"/>
                            </a:schemeClr>
                          </a:solidFill>
                        </a:rPr>
                        <a:t>a.p.p</a:t>
                      </a:r>
                      <a:r>
                        <a:rPr lang="en-US" dirty="0">
                          <a:solidFill>
                            <a:schemeClr val="bg2">
                              <a:lumMod val="10000"/>
                            </a:schemeClr>
                          </a:solidFill>
                        </a:rPr>
                        <a:t>.</a:t>
                      </a:r>
                    </a:p>
                    <a:p>
                      <a:pPr algn="ctr"/>
                      <a:r>
                        <a:rPr lang="en-US" dirty="0">
                          <a:solidFill>
                            <a:schemeClr val="bg2">
                              <a:lumMod val="10000"/>
                            </a:schemeClr>
                          </a:solidFill>
                        </a:rPr>
                        <a:t>&amp;</a:t>
                      </a:r>
                    </a:p>
                    <a:p>
                      <a:pPr algn="ctr"/>
                      <a:r>
                        <a:rPr lang="en-US" dirty="0">
                          <a:solidFill>
                            <a:schemeClr val="bg2">
                              <a:lumMod val="10000"/>
                            </a:schemeClr>
                          </a:solidFill>
                        </a:rPr>
                        <a:t>Alteration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en-US" dirty="0">
                          <a:solidFill>
                            <a:schemeClr val="bg2">
                              <a:lumMod val="10000"/>
                            </a:schemeClr>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0006"/>
                  </a:ext>
                </a:extLst>
              </a:tr>
            </a:tbl>
          </a:graphicData>
        </a:graphic>
      </p:graphicFrame>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t="-10417" r="35995"/>
          <a:stretch/>
        </p:blipFill>
        <p:spPr>
          <a:xfrm>
            <a:off x="9697107" y="1419645"/>
            <a:ext cx="2336190" cy="608301"/>
          </a:xfrm>
          <a:prstGeom prst="rect">
            <a:avLst/>
          </a:prstGeom>
        </p:spPr>
      </p:pic>
      <p:sp>
        <p:nvSpPr>
          <p:cNvPr id="16" name="Shape 134"/>
          <p:cNvSpPr/>
          <p:nvPr/>
        </p:nvSpPr>
        <p:spPr>
          <a:xfrm>
            <a:off x="9677732" y="1424788"/>
            <a:ext cx="748072" cy="599675"/>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17" name="Shape 137"/>
          <p:cNvSpPr/>
          <p:nvPr/>
        </p:nvSpPr>
        <p:spPr>
          <a:xfrm>
            <a:off x="10443027" y="1431491"/>
            <a:ext cx="1599502" cy="599675"/>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2" name="Oval 1"/>
          <p:cNvSpPr/>
          <p:nvPr/>
        </p:nvSpPr>
        <p:spPr>
          <a:xfrm>
            <a:off x="10397316" y="1691572"/>
            <a:ext cx="108000" cy="108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70902" y="2184338"/>
            <a:ext cx="1171627" cy="240834"/>
          </a:xfrm>
          <a:prstGeom prst="rect">
            <a:avLst/>
          </a:prstGeom>
        </p:spPr>
      </p:pic>
      <p:cxnSp>
        <p:nvCxnSpPr>
          <p:cNvPr id="12" name="Shape 136"/>
          <p:cNvCxnSpPr/>
          <p:nvPr/>
        </p:nvCxnSpPr>
        <p:spPr>
          <a:xfrm flipH="1">
            <a:off x="10865202" y="2184338"/>
            <a:ext cx="218989" cy="260260"/>
          </a:xfrm>
          <a:prstGeom prst="straightConnector1">
            <a:avLst/>
          </a:prstGeom>
          <a:noFill/>
          <a:ln w="19050" cap="flat" cmpd="sng">
            <a:solidFill>
              <a:srgbClr val="FF0000"/>
            </a:solidFill>
            <a:prstDash val="solid"/>
            <a:round/>
            <a:headEnd type="none" w="lg" len="lg"/>
            <a:tailEnd type="none" w="lg" len="lg"/>
          </a:ln>
        </p:spPr>
      </p:cxnSp>
    </p:spTree>
    <p:extLst>
      <p:ext uri="{BB962C8B-B14F-4D97-AF65-F5344CB8AC3E}">
        <p14:creationId xmlns:p14="http://schemas.microsoft.com/office/powerpoint/2010/main" val="1291294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Scoring-up tool</a:t>
            </a:r>
          </a:p>
        </p:txBody>
      </p:sp>
      <p:sp>
        <p:nvSpPr>
          <p:cNvPr id="3" name="Content Placeholder 2"/>
          <p:cNvSpPr>
            <a:spLocks noGrp="1"/>
          </p:cNvSpPr>
          <p:nvPr>
            <p:ph idx="1"/>
          </p:nvPr>
        </p:nvSpPr>
        <p:spPr>
          <a:xfrm>
            <a:off x="838200" y="1690688"/>
            <a:ext cx="10515600" cy="4486275"/>
          </a:xfrm>
        </p:spPr>
        <p:txBody>
          <a:bodyPr>
            <a:normAutofit/>
          </a:bodyPr>
          <a:lstStyle/>
          <a:p>
            <a:pPr>
              <a:lnSpc>
                <a:spcPct val="150000"/>
              </a:lnSpc>
            </a:pPr>
            <a:r>
              <a:rPr lang="en-US" dirty="0"/>
              <a:t>Deals with the context-dependent nature of mensural notation</a:t>
            </a:r>
          </a:p>
          <a:p>
            <a:pPr lvl="1">
              <a:lnSpc>
                <a:spcPct val="150000"/>
              </a:lnSpc>
            </a:pPr>
            <a:r>
              <a:rPr lang="en-US" dirty="0"/>
              <a:t>By implementing the “principles of imperfection and alteration”</a:t>
            </a:r>
          </a:p>
          <a:p>
            <a:pPr>
              <a:lnSpc>
                <a:spcPct val="150000"/>
              </a:lnSpc>
            </a:pPr>
            <a:r>
              <a:rPr lang="en-US" dirty="0"/>
              <a:t>Deals with other non-context related features:</a:t>
            </a:r>
          </a:p>
          <a:p>
            <a:pPr lvl="1">
              <a:lnSpc>
                <a:spcPct val="150000"/>
              </a:lnSpc>
              <a:spcBef>
                <a:spcPts val="1700"/>
              </a:spcBef>
            </a:pPr>
            <a:r>
              <a:rPr lang="en-US" dirty="0"/>
              <a:t>Dots of Augmentation</a:t>
            </a:r>
          </a:p>
          <a:p>
            <a:pPr lvl="1">
              <a:lnSpc>
                <a:spcPct val="150000"/>
              </a:lnSpc>
              <a:spcBef>
                <a:spcPts val="1700"/>
              </a:spcBef>
            </a:pPr>
            <a:r>
              <a:rPr lang="en-US" dirty="0"/>
              <a:t>Coloration</a:t>
            </a:r>
          </a:p>
          <a:p>
            <a:pPr>
              <a:spcBef>
                <a:spcPts val="1700"/>
              </a:spcBef>
            </a:pPr>
            <a:endParaRPr lang="en-US" dirty="0"/>
          </a:p>
        </p:txBody>
      </p:sp>
      <p:cxnSp>
        <p:nvCxnSpPr>
          <p:cNvPr id="5" name="Straight Arrow Connector 4"/>
          <p:cNvCxnSpPr/>
          <p:nvPr/>
        </p:nvCxnSpPr>
        <p:spPr>
          <a:xfrm flipV="1">
            <a:off x="4510216" y="4300149"/>
            <a:ext cx="531341" cy="6"/>
          </a:xfrm>
          <a:prstGeom prst="straightConnector1">
            <a:avLst/>
          </a:prstGeom>
          <a:ln w="317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V="1">
            <a:off x="3089189" y="5066270"/>
            <a:ext cx="1952368" cy="4120"/>
          </a:xfrm>
          <a:prstGeom prst="straightConnector1">
            <a:avLst/>
          </a:prstGeom>
          <a:ln w="317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148853" y="3838484"/>
            <a:ext cx="3735656" cy="923330"/>
          </a:xfrm>
          <a:prstGeom prst="rect">
            <a:avLst/>
          </a:prstGeom>
          <a:noFill/>
          <a:ln w="19050">
            <a:solidFill>
              <a:srgbClr val="C00000"/>
            </a:solidFill>
          </a:ln>
        </p:spPr>
        <p:txBody>
          <a:bodyPr wrap="square" rtlCol="0">
            <a:spAutoFit/>
          </a:bodyPr>
          <a:lstStyle/>
          <a:p>
            <a:pPr algn="ctr"/>
            <a:r>
              <a:rPr lang="en-US" b="1" dirty="0"/>
              <a:t>When?</a:t>
            </a:r>
          </a:p>
          <a:p>
            <a:pPr algn="ctr"/>
            <a:r>
              <a:rPr lang="en-US" dirty="0"/>
              <a:t>Distinguish between “dots of division” and “dots of augmentation”</a:t>
            </a:r>
          </a:p>
        </p:txBody>
      </p:sp>
      <p:sp>
        <p:nvSpPr>
          <p:cNvPr id="14" name="TextBox 13"/>
          <p:cNvSpPr txBox="1"/>
          <p:nvPr/>
        </p:nvSpPr>
        <p:spPr>
          <a:xfrm>
            <a:off x="5148854" y="4881604"/>
            <a:ext cx="4847762" cy="369332"/>
          </a:xfrm>
          <a:prstGeom prst="rect">
            <a:avLst/>
          </a:prstGeom>
          <a:noFill/>
          <a:ln w="19050">
            <a:solidFill>
              <a:srgbClr val="C00000"/>
            </a:solidFill>
          </a:ln>
        </p:spPr>
        <p:txBody>
          <a:bodyPr wrap="square" rtlCol="0">
            <a:spAutoFit/>
          </a:bodyPr>
          <a:lstStyle/>
          <a:p>
            <a:pPr algn="ctr"/>
            <a:r>
              <a:rPr lang="en-US" b="1" dirty="0"/>
              <a:t>When does coloration affect the note value?</a:t>
            </a:r>
          </a:p>
        </p:txBody>
      </p:sp>
      <p:sp>
        <p:nvSpPr>
          <p:cNvPr id="4" name="Slide Number Placeholder 3"/>
          <p:cNvSpPr>
            <a:spLocks noGrp="1"/>
          </p:cNvSpPr>
          <p:nvPr>
            <p:ph type="sldNum" sz="quarter" idx="12"/>
          </p:nvPr>
        </p:nvSpPr>
        <p:spPr/>
        <p:txBody>
          <a:bodyPr/>
          <a:lstStyle/>
          <a:p>
            <a:fld id="{669D0A19-ECB0-1B4B-B8D3-F4B6C0AE6EF8}" type="slidenum">
              <a:rPr lang="en-US" smtClean="0"/>
              <a:t>12</a:t>
            </a:fld>
            <a:endParaRPr lang="en-US"/>
          </a:p>
        </p:txBody>
      </p:sp>
    </p:spTree>
    <p:extLst>
      <p:ext uri="{BB962C8B-B14F-4D97-AF65-F5344CB8AC3E}">
        <p14:creationId xmlns:p14="http://schemas.microsoft.com/office/powerpoint/2010/main" val="1348899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Righ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8" presetClass="entr" presetSubtype="6"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strips(downRight)">
                                      <p:cBhvr>
                                        <p:cTn id="16" dur="500"/>
                                        <p:tgtEl>
                                          <p:spTgt spid="6"/>
                                        </p:tgtEl>
                                      </p:cBhvr>
                                    </p:animEffect>
                                  </p:childTnLst>
                                </p:cTn>
                              </p:par>
                            </p:childTnLst>
                          </p:cTn>
                        </p:par>
                        <p:par>
                          <p:cTn id="17" fill="hold">
                            <p:stCondLst>
                              <p:cond delay="500"/>
                            </p:stCondLst>
                            <p:childTnLst>
                              <p:par>
                                <p:cTn id="18" presetID="22" presetClass="entr" presetSubtype="8" fill="hold" grpId="1"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left)">
                                      <p:cBhvr>
                                        <p:cTn id="2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97367" y="2857503"/>
            <a:ext cx="1366053" cy="1477328"/>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endParaRPr lang="en-US" sz="1200" dirty="0">
              <a:solidFill>
                <a:srgbClr val="000000"/>
              </a:solidFill>
              <a:latin typeface="Arial" charset="0"/>
            </a:endParaRPr>
          </a:p>
        </p:txBody>
      </p:sp>
      <p:sp>
        <p:nvSpPr>
          <p:cNvPr id="7" name="Rectangle 6"/>
          <p:cNvSpPr/>
          <p:nvPr/>
        </p:nvSpPr>
        <p:spPr>
          <a:xfrm>
            <a:off x="4750082" y="1081027"/>
            <a:ext cx="2584174" cy="512869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200" dirty="0"/>
              <a:t>Scoring-up</a:t>
            </a:r>
          </a:p>
          <a:p>
            <a:pPr algn="ctr"/>
            <a:r>
              <a:rPr lang="en-US" sz="3200" dirty="0"/>
              <a:t>Tool</a:t>
            </a:r>
          </a:p>
        </p:txBody>
      </p:sp>
      <p:sp>
        <p:nvSpPr>
          <p:cNvPr id="10" name="Rectangle 9"/>
          <p:cNvSpPr/>
          <p:nvPr/>
        </p:nvSpPr>
        <p:spPr>
          <a:xfrm>
            <a:off x="2297362" y="1081027"/>
            <a:ext cx="1366053" cy="1477328"/>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endParaRPr lang="en-US" sz="1200" dirty="0">
              <a:solidFill>
                <a:srgbClr val="000000"/>
              </a:solidFill>
              <a:latin typeface="Arial" charset="0"/>
            </a:endParaRPr>
          </a:p>
        </p:txBody>
      </p:sp>
      <p:sp>
        <p:nvSpPr>
          <p:cNvPr id="11" name="Rectangle 10"/>
          <p:cNvSpPr/>
          <p:nvPr/>
        </p:nvSpPr>
        <p:spPr>
          <a:xfrm>
            <a:off x="2297364" y="4732396"/>
            <a:ext cx="1366053" cy="1477328"/>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endParaRPr lang="en-US" sz="1200" dirty="0">
              <a:solidFill>
                <a:srgbClr val="000000"/>
              </a:solidFill>
              <a:latin typeface="Arial" charset="0"/>
            </a:endParaRPr>
          </a:p>
        </p:txBody>
      </p:sp>
      <p:sp>
        <p:nvSpPr>
          <p:cNvPr id="12" name="TextBox 11"/>
          <p:cNvSpPr txBox="1"/>
          <p:nvPr/>
        </p:nvSpPr>
        <p:spPr>
          <a:xfrm>
            <a:off x="2297363" y="2507147"/>
            <a:ext cx="1366053" cy="338554"/>
          </a:xfrm>
          <a:prstGeom prst="rect">
            <a:avLst/>
          </a:prstGeom>
          <a:noFill/>
        </p:spPr>
        <p:txBody>
          <a:bodyPr wrap="square" rtlCol="0">
            <a:spAutoFit/>
          </a:bodyPr>
          <a:lstStyle/>
          <a:p>
            <a:pPr algn="ctr"/>
            <a:r>
              <a:rPr lang="en-US" sz="1600" b="1" i="1" dirty="0">
                <a:solidFill>
                  <a:srgbClr val="0070C0"/>
                </a:solidFill>
              </a:rPr>
              <a:t>Soprano part</a:t>
            </a:r>
          </a:p>
        </p:txBody>
      </p:sp>
      <p:sp>
        <p:nvSpPr>
          <p:cNvPr id="13" name="TextBox 12"/>
          <p:cNvSpPr txBox="1"/>
          <p:nvPr/>
        </p:nvSpPr>
        <p:spPr>
          <a:xfrm>
            <a:off x="2297363" y="4334831"/>
            <a:ext cx="1366053" cy="338554"/>
          </a:xfrm>
          <a:prstGeom prst="rect">
            <a:avLst/>
          </a:prstGeom>
          <a:noFill/>
        </p:spPr>
        <p:txBody>
          <a:bodyPr wrap="square" rtlCol="0">
            <a:spAutoFit/>
          </a:bodyPr>
          <a:lstStyle/>
          <a:p>
            <a:pPr algn="ctr"/>
            <a:r>
              <a:rPr lang="en-US" sz="1600" b="1" i="1" dirty="0">
                <a:solidFill>
                  <a:srgbClr val="0070C0"/>
                </a:solidFill>
              </a:rPr>
              <a:t>Contra part</a:t>
            </a:r>
          </a:p>
        </p:txBody>
      </p:sp>
      <p:sp>
        <p:nvSpPr>
          <p:cNvPr id="14" name="TextBox 13"/>
          <p:cNvSpPr txBox="1"/>
          <p:nvPr/>
        </p:nvSpPr>
        <p:spPr>
          <a:xfrm>
            <a:off x="2297362" y="6209724"/>
            <a:ext cx="1366053" cy="338554"/>
          </a:xfrm>
          <a:prstGeom prst="rect">
            <a:avLst/>
          </a:prstGeom>
          <a:noFill/>
        </p:spPr>
        <p:txBody>
          <a:bodyPr wrap="square" rtlCol="0">
            <a:spAutoFit/>
          </a:bodyPr>
          <a:lstStyle/>
          <a:p>
            <a:pPr algn="ctr"/>
            <a:r>
              <a:rPr lang="en-US" sz="1600" b="1" i="1" dirty="0">
                <a:solidFill>
                  <a:srgbClr val="0070C0"/>
                </a:solidFill>
              </a:rPr>
              <a:t>Tenor part</a:t>
            </a:r>
          </a:p>
        </p:txBody>
      </p:sp>
      <p:cxnSp>
        <p:nvCxnSpPr>
          <p:cNvPr id="20" name="Straight Arrow Connector 19"/>
          <p:cNvCxnSpPr/>
          <p:nvPr/>
        </p:nvCxnSpPr>
        <p:spPr>
          <a:xfrm>
            <a:off x="3746646" y="5497564"/>
            <a:ext cx="901145"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3746646" y="3596167"/>
            <a:ext cx="901145"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3742925" y="1777327"/>
            <a:ext cx="901145"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7407964" y="3613870"/>
            <a:ext cx="901145"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8396069" y="2449699"/>
            <a:ext cx="2006886" cy="2292935"/>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a:t>
            </a:r>
          </a:p>
          <a:p>
            <a:pPr algn="ctr" fontAlgn="ctr"/>
            <a:r>
              <a:rPr lang="en-US" b="1" i="0" u="none" strike="noStrike" dirty="0">
                <a:solidFill>
                  <a:srgbClr val="000000"/>
                </a:solidFill>
                <a:effectLst/>
                <a:latin typeface="Arial" charset="0"/>
              </a:rPr>
              <a:t>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sz="1200" dirty="0"/>
          </a:p>
          <a:p>
            <a:pPr algn="ctr" fontAlgn="ctr"/>
            <a:endParaRPr lang="en-US" sz="1200" dirty="0">
              <a:solidFill>
                <a:srgbClr val="000000"/>
              </a:solidFill>
              <a:latin typeface="Arial" charset="0"/>
            </a:endParaRPr>
          </a:p>
        </p:txBody>
      </p:sp>
      <p:sp>
        <p:nvSpPr>
          <p:cNvPr id="27" name="TextBox 26"/>
          <p:cNvSpPr txBox="1"/>
          <p:nvPr/>
        </p:nvSpPr>
        <p:spPr>
          <a:xfrm>
            <a:off x="8396069" y="4742634"/>
            <a:ext cx="2006886" cy="369332"/>
          </a:xfrm>
          <a:prstGeom prst="rect">
            <a:avLst/>
          </a:prstGeom>
          <a:noFill/>
        </p:spPr>
        <p:txBody>
          <a:bodyPr wrap="square" rtlCol="0">
            <a:spAutoFit/>
          </a:bodyPr>
          <a:lstStyle/>
          <a:p>
            <a:pPr algn="ctr"/>
            <a:r>
              <a:rPr lang="en-US" b="1" dirty="0">
                <a:solidFill>
                  <a:srgbClr val="00903F"/>
                </a:solidFill>
              </a:rPr>
              <a:t>SCORE</a:t>
            </a:r>
          </a:p>
        </p:txBody>
      </p:sp>
      <p:sp>
        <p:nvSpPr>
          <p:cNvPr id="28" name="Slide Number Placeholder 27"/>
          <p:cNvSpPr>
            <a:spLocks noGrp="1"/>
          </p:cNvSpPr>
          <p:nvPr>
            <p:ph type="sldNum" sz="quarter" idx="12"/>
          </p:nvPr>
        </p:nvSpPr>
        <p:spPr/>
        <p:txBody>
          <a:bodyPr/>
          <a:lstStyle/>
          <a:p>
            <a:fld id="{669D0A19-ECB0-1B4B-B8D3-F4B6C0AE6EF8}" type="slidenum">
              <a:rPr lang="en-US" smtClean="0"/>
              <a:t>13</a:t>
            </a:fld>
            <a:endParaRPr lang="en-US"/>
          </a:p>
        </p:txBody>
      </p:sp>
      <p:sp>
        <p:nvSpPr>
          <p:cNvPr id="18" name="Title 1"/>
          <p:cNvSpPr txBox="1">
            <a:spLocks/>
          </p:cNvSpPr>
          <p:nvPr/>
        </p:nvSpPr>
        <p:spPr>
          <a:xfrm>
            <a:off x="838200" y="365125"/>
            <a:ext cx="10515600" cy="548235"/>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Scoring-up tool</a:t>
            </a:r>
            <a:endParaRPr lang="en-US" dirty="0"/>
          </a:p>
        </p:txBody>
      </p:sp>
    </p:spTree>
    <p:extLst>
      <p:ext uri="{BB962C8B-B14F-4D97-AF65-F5344CB8AC3E}">
        <p14:creationId xmlns:p14="http://schemas.microsoft.com/office/powerpoint/2010/main" val="3554615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Experiment</a:t>
            </a:r>
          </a:p>
        </p:txBody>
      </p:sp>
      <p:sp>
        <p:nvSpPr>
          <p:cNvPr id="3" name="Content Placeholder 2"/>
          <p:cNvSpPr>
            <a:spLocks noGrp="1"/>
          </p:cNvSpPr>
          <p:nvPr>
            <p:ph idx="1"/>
          </p:nvPr>
        </p:nvSpPr>
        <p:spPr>
          <a:xfrm>
            <a:off x="838200" y="1530264"/>
            <a:ext cx="10515600" cy="554504"/>
          </a:xfrm>
        </p:spPr>
        <p:txBody>
          <a:bodyPr/>
          <a:lstStyle/>
          <a:p>
            <a:pPr marL="0" indent="0">
              <a:buNone/>
            </a:pPr>
            <a:r>
              <a:rPr lang="en-US" dirty="0"/>
              <a:t>Pieces from XIV and XV </a:t>
            </a:r>
          </a:p>
          <a:p>
            <a:pPr lvl="1"/>
            <a:endParaRPr lang="en-US" dirty="0"/>
          </a:p>
        </p:txBody>
      </p:sp>
      <p:sp>
        <p:nvSpPr>
          <p:cNvPr id="4" name="Slide Number Placeholder 3"/>
          <p:cNvSpPr>
            <a:spLocks noGrp="1"/>
          </p:cNvSpPr>
          <p:nvPr>
            <p:ph type="sldNum" sz="quarter" idx="12"/>
          </p:nvPr>
        </p:nvSpPr>
        <p:spPr/>
        <p:txBody>
          <a:bodyPr/>
          <a:lstStyle/>
          <a:p>
            <a:fld id="{669D0A19-ECB0-1B4B-B8D3-F4B6C0AE6EF8}" type="slidenum">
              <a:rPr lang="en-US" smtClean="0"/>
              <a:t>14</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878432701"/>
              </p:ext>
            </p:extLst>
          </p:nvPr>
        </p:nvGraphicFramePr>
        <p:xfrm>
          <a:off x="999500" y="2160367"/>
          <a:ext cx="10354300" cy="3049028"/>
        </p:xfrm>
        <a:graphic>
          <a:graphicData uri="http://schemas.openxmlformats.org/drawingml/2006/table">
            <a:tbl>
              <a:tblPr firstRow="1" bandRow="1">
                <a:tableStyleId>{C4B1156A-380E-4F78-BDF5-A606A8083BF9}</a:tableStyleId>
              </a:tblPr>
              <a:tblGrid>
                <a:gridCol w="1008204">
                  <a:extLst>
                    <a:ext uri="{9D8B030D-6E8A-4147-A177-3AD203B41FA5}">
                      <a16:colId xmlns:a16="http://schemas.microsoft.com/office/drawing/2014/main" val="20000"/>
                    </a:ext>
                  </a:extLst>
                </a:gridCol>
                <a:gridCol w="2564296">
                  <a:extLst>
                    <a:ext uri="{9D8B030D-6E8A-4147-A177-3AD203B41FA5}">
                      <a16:colId xmlns:a16="http://schemas.microsoft.com/office/drawing/2014/main" val="20001"/>
                    </a:ext>
                  </a:extLst>
                </a:gridCol>
                <a:gridCol w="2445026">
                  <a:extLst>
                    <a:ext uri="{9D8B030D-6E8A-4147-A177-3AD203B41FA5}">
                      <a16:colId xmlns:a16="http://schemas.microsoft.com/office/drawing/2014/main" val="20002"/>
                    </a:ext>
                  </a:extLst>
                </a:gridCol>
                <a:gridCol w="2405270">
                  <a:extLst>
                    <a:ext uri="{9D8B030D-6E8A-4147-A177-3AD203B41FA5}">
                      <a16:colId xmlns:a16="http://schemas.microsoft.com/office/drawing/2014/main" val="20003"/>
                    </a:ext>
                  </a:extLst>
                </a:gridCol>
                <a:gridCol w="1931504">
                  <a:extLst>
                    <a:ext uri="{9D8B030D-6E8A-4147-A177-3AD203B41FA5}">
                      <a16:colId xmlns:a16="http://schemas.microsoft.com/office/drawing/2014/main" val="20004"/>
                    </a:ext>
                  </a:extLst>
                </a:gridCol>
              </a:tblGrid>
              <a:tr h="370840">
                <a:tc>
                  <a:txBody>
                    <a:bodyPr/>
                    <a:lstStyle/>
                    <a:p>
                      <a:pPr algn="ctr"/>
                      <a:r>
                        <a:rPr lang="en-US" dirty="0"/>
                        <a:t>Century</a:t>
                      </a:r>
                    </a:p>
                  </a:txBody>
                  <a:tcPr anchor="ctr"/>
                </a:tc>
                <a:tc>
                  <a:txBody>
                    <a:bodyPr/>
                    <a:lstStyle/>
                    <a:p>
                      <a:pPr algn="ctr"/>
                      <a:r>
                        <a:rPr lang="en-US" dirty="0"/>
                        <a:t>Project</a:t>
                      </a:r>
                    </a:p>
                  </a:txBody>
                  <a:tcPr anchor="ctr"/>
                </a:tc>
                <a:tc>
                  <a:txBody>
                    <a:bodyPr/>
                    <a:lstStyle/>
                    <a:p>
                      <a:pPr algn="ctr"/>
                      <a:r>
                        <a:rPr lang="en-US" dirty="0"/>
                        <a:t>Format</a:t>
                      </a:r>
                    </a:p>
                  </a:txBody>
                  <a:tcPr anchor="ctr"/>
                </a:tc>
                <a:tc>
                  <a:txBody>
                    <a:bodyPr/>
                    <a:lstStyle/>
                    <a:p>
                      <a:pPr algn="ctr"/>
                      <a:r>
                        <a:rPr lang="en-US" dirty="0"/>
                        <a:t>Source</a:t>
                      </a:r>
                      <a:r>
                        <a:rPr lang="en-US" baseline="0" dirty="0"/>
                        <a:t> and Composers</a:t>
                      </a:r>
                      <a:endParaRPr lang="en-US" dirty="0"/>
                    </a:p>
                  </a:txBody>
                  <a:tcPr anchor="ctr"/>
                </a:tc>
                <a:tc>
                  <a:txBody>
                    <a:bodyPr/>
                    <a:lstStyle/>
                    <a:p>
                      <a:pPr algn="ctr"/>
                      <a:r>
                        <a:rPr lang="en-US" dirty="0"/>
                        <a:t>Number</a:t>
                      </a:r>
                      <a:r>
                        <a:rPr lang="en-US" baseline="0" dirty="0"/>
                        <a:t> of Pieces</a:t>
                      </a:r>
                      <a:endParaRPr lang="en-US" dirty="0"/>
                    </a:p>
                  </a:txBody>
                  <a:tcPr anchor="ctr"/>
                </a:tc>
                <a:extLst>
                  <a:ext uri="{0D108BD9-81ED-4DB2-BD59-A6C34878D82A}">
                    <a16:rowId xmlns:a16="http://schemas.microsoft.com/office/drawing/2014/main" val="10000"/>
                  </a:ext>
                </a:extLst>
              </a:tr>
              <a:tr h="1215148">
                <a:tc>
                  <a:txBody>
                    <a:bodyPr/>
                    <a:lstStyle/>
                    <a:p>
                      <a:pPr algn="ctr"/>
                      <a:r>
                        <a:rPr lang="en-US" dirty="0"/>
                        <a:t>XIV</a:t>
                      </a:r>
                    </a:p>
                  </a:txBody>
                  <a:tcPr/>
                </a:tc>
                <a:tc>
                  <a:txBody>
                    <a:bodyPr/>
                    <a:lstStyle/>
                    <a:p>
                      <a:pPr algn="ctr"/>
                      <a:r>
                        <a:rPr lang="en-US" dirty="0"/>
                        <a:t>Measuring</a:t>
                      </a:r>
                      <a:r>
                        <a:rPr lang="en-US" baseline="0" dirty="0"/>
                        <a:t> Polyphony Project</a:t>
                      </a:r>
                      <a:endParaRPr lang="en-US" dirty="0"/>
                    </a:p>
                  </a:txBody>
                  <a:tcPr/>
                </a:tc>
                <a:tc>
                  <a:txBody>
                    <a:bodyPr/>
                    <a:lstStyle/>
                    <a:p>
                      <a:pPr algn="ctr"/>
                      <a:r>
                        <a:rPr lang="en-US" dirty="0"/>
                        <a:t>Mensural MEI</a:t>
                      </a:r>
                    </a:p>
                  </a:txBody>
                  <a:tcPr/>
                </a:tc>
                <a:tc>
                  <a:txBody>
                    <a:bodyPr/>
                    <a:lstStyle/>
                    <a:p>
                      <a:pPr algn="l"/>
                      <a:r>
                        <a:rPr lang="en-US" dirty="0"/>
                        <a:t>Ivrea Codex</a:t>
                      </a:r>
                    </a:p>
                    <a:p>
                      <a:pPr algn="l"/>
                      <a:r>
                        <a:rPr lang="en-US" dirty="0"/>
                        <a:t>(Vitry, Machaut, Anonymous)</a:t>
                      </a:r>
                    </a:p>
                  </a:txBody>
                  <a:tcPr/>
                </a:tc>
                <a:tc>
                  <a:txBody>
                    <a:bodyPr/>
                    <a:lstStyle/>
                    <a:p>
                      <a:pPr marL="285750" marR="0" lvl="0" indent="-285750" algn="ctr" defTabSz="914400" rtl="0" eaLnBrk="1" fontAlgn="auto" latinLnBrk="0" hangingPunct="1">
                        <a:lnSpc>
                          <a:spcPct val="100000"/>
                        </a:lnSpc>
                        <a:spcBef>
                          <a:spcPts val="0"/>
                        </a:spcBef>
                        <a:spcAft>
                          <a:spcPts val="0"/>
                        </a:spcAft>
                        <a:buClrTx/>
                        <a:buSzTx/>
                        <a:buFontTx/>
                        <a:buNone/>
                        <a:tabLst/>
                        <a:defRPr/>
                      </a:pPr>
                      <a:r>
                        <a:rPr lang="en-US" dirty="0"/>
                        <a:t>8</a:t>
                      </a:r>
                    </a:p>
                  </a:txBody>
                  <a:tcPr/>
                </a:tc>
                <a:extLst>
                  <a:ext uri="{0D108BD9-81ED-4DB2-BD59-A6C34878D82A}">
                    <a16:rowId xmlns:a16="http://schemas.microsoft.com/office/drawing/2014/main" val="10001"/>
                  </a:ext>
                </a:extLst>
              </a:tr>
              <a:tr h="370840">
                <a:tc>
                  <a:txBody>
                    <a:bodyPr/>
                    <a:lstStyle/>
                    <a:p>
                      <a:pPr algn="ctr"/>
                      <a:r>
                        <a:rPr lang="en-US" dirty="0"/>
                        <a:t>XV</a:t>
                      </a:r>
                    </a:p>
                  </a:txBody>
                  <a:tcPr/>
                </a:tc>
                <a:tc>
                  <a:txBody>
                    <a:bodyPr/>
                    <a:lstStyle/>
                    <a:p>
                      <a:pPr algn="ctr"/>
                      <a:r>
                        <a:rPr lang="en-US" dirty="0"/>
                        <a:t>Josquin</a:t>
                      </a:r>
                      <a:r>
                        <a:rPr lang="en-US" baseline="0" dirty="0"/>
                        <a:t> Research Project</a:t>
                      </a:r>
                    </a:p>
                    <a:p>
                      <a:pPr algn="ctr"/>
                      <a:r>
                        <a:rPr lang="en-US" baseline="0" dirty="0"/>
                        <a:t>(and </a:t>
                      </a:r>
                      <a:r>
                        <a:rPr lang="en-US" baseline="0" dirty="0" err="1"/>
                        <a:t>ChoralWiki</a:t>
                      </a:r>
                      <a:r>
                        <a:rPr lang="en-US" baseline="0" dirty="0"/>
                        <a:t>)</a:t>
                      </a:r>
                      <a:endParaRPr lang="en-US" dirty="0"/>
                    </a:p>
                  </a:txBody>
                  <a:tcPr/>
                </a:tc>
                <a:tc>
                  <a:txBody>
                    <a:bodyPr/>
                    <a:lstStyle/>
                    <a:p>
                      <a:pPr algn="ctr"/>
                      <a:r>
                        <a:rPr lang="en-US" dirty="0"/>
                        <a:t>Modern transcriptions</a:t>
                      </a:r>
                      <a:r>
                        <a:rPr lang="en-US" baseline="0" dirty="0"/>
                        <a:t> converted into </a:t>
                      </a:r>
                      <a:r>
                        <a:rPr lang="en-US" baseline="0" dirty="0">
                          <a:sym typeface="Wingdings"/>
                        </a:rPr>
                        <a:t>Mensural MEI using: </a:t>
                      </a:r>
                    </a:p>
                    <a:p>
                      <a:pPr algn="ctr"/>
                      <a:r>
                        <a:rPr lang="en-US" i="1" baseline="0" dirty="0" err="1">
                          <a:solidFill>
                            <a:srgbClr val="0070C0"/>
                          </a:solidFill>
                          <a:sym typeface="Wingdings"/>
                        </a:rPr>
                        <a:t>SibMEI</a:t>
                      </a:r>
                      <a:r>
                        <a:rPr lang="en-US" i="1" baseline="0" dirty="0">
                          <a:solidFill>
                            <a:srgbClr val="0070C0"/>
                          </a:solidFill>
                          <a:sym typeface="Wingdings"/>
                        </a:rPr>
                        <a:t> </a:t>
                      </a:r>
                      <a:r>
                        <a:rPr lang="en-US" i="1" baseline="0" dirty="0">
                          <a:solidFill>
                            <a:srgbClr val="C00000"/>
                          </a:solidFill>
                          <a:sym typeface="Wingdings"/>
                        </a:rPr>
                        <a:t>+</a:t>
                      </a:r>
                      <a:r>
                        <a:rPr lang="en-US" i="1" baseline="0" dirty="0">
                          <a:sym typeface="Wingdings"/>
                        </a:rPr>
                        <a:t> </a:t>
                      </a:r>
                      <a:r>
                        <a:rPr lang="en-US" i="1" baseline="0" dirty="0">
                          <a:solidFill>
                            <a:srgbClr val="0070C0"/>
                          </a:solidFill>
                          <a:sym typeface="Wingdings"/>
                        </a:rPr>
                        <a:t>Mensural MEI Translator</a:t>
                      </a:r>
                      <a:endParaRPr lang="en-US" i="1" dirty="0">
                        <a:solidFill>
                          <a:srgbClr val="0070C0"/>
                        </a:solidFill>
                      </a:endParaRPr>
                    </a:p>
                  </a:txBody>
                  <a:tcPr/>
                </a:tc>
                <a:tc>
                  <a:txBody>
                    <a:bodyPr/>
                    <a:lstStyle/>
                    <a:p>
                      <a:pPr marL="0" indent="0" algn="l">
                        <a:buFontTx/>
                        <a:buNone/>
                      </a:pPr>
                      <a:r>
                        <a:rPr lang="en-US" dirty="0"/>
                        <a:t>Du Fay</a:t>
                      </a:r>
                      <a:r>
                        <a:rPr lang="en-US" baseline="0" dirty="0"/>
                        <a:t> and </a:t>
                      </a:r>
                      <a:r>
                        <a:rPr lang="en-US" dirty="0"/>
                        <a:t>Ockeghem</a:t>
                      </a:r>
                    </a:p>
                    <a:p>
                      <a:pPr marL="0" indent="0" algn="l">
                        <a:buFontTx/>
                        <a:buNone/>
                      </a:pPr>
                      <a:r>
                        <a:rPr lang="en-US" dirty="0"/>
                        <a:t>(GB-Ob, Dijon, Mellon, </a:t>
                      </a:r>
                      <a:r>
                        <a:rPr lang="en-US" dirty="0" err="1"/>
                        <a:t>Laborde</a:t>
                      </a:r>
                      <a:r>
                        <a:rPr lang="en-US" dirty="0"/>
                        <a:t>, </a:t>
                      </a:r>
                      <a:r>
                        <a:rPr lang="en-US" dirty="0" err="1"/>
                        <a:t>Wolfenbüttel</a:t>
                      </a:r>
                      <a:r>
                        <a:rPr lang="en-US" dirty="0"/>
                        <a:t>)</a:t>
                      </a:r>
                    </a:p>
                  </a:txBody>
                  <a:tcPr/>
                </a:tc>
                <a:tc>
                  <a:txBody>
                    <a:bodyPr/>
                    <a:lstStyle/>
                    <a:p>
                      <a:pPr marL="285750" marR="0" lvl="0" indent="-285750" algn="ctr" defTabSz="914400" rtl="0" eaLnBrk="1" fontAlgn="auto" latinLnBrk="0" hangingPunct="1">
                        <a:lnSpc>
                          <a:spcPct val="100000"/>
                        </a:lnSpc>
                        <a:spcBef>
                          <a:spcPts val="0"/>
                        </a:spcBef>
                        <a:spcAft>
                          <a:spcPts val="0"/>
                        </a:spcAft>
                        <a:buClrTx/>
                        <a:buSzTx/>
                        <a:buFontTx/>
                        <a:buNone/>
                        <a:tabLst/>
                        <a:defRPr/>
                      </a:pPr>
                      <a:r>
                        <a:rPr lang="en-US" dirty="0"/>
                        <a:t>Du Fay: 5</a:t>
                      </a:r>
                    </a:p>
                    <a:p>
                      <a:pPr marL="285750" marR="0" lvl="0" indent="-285750" algn="ctr" defTabSz="914400" rtl="0" eaLnBrk="1" fontAlgn="auto" latinLnBrk="0" hangingPunct="1">
                        <a:lnSpc>
                          <a:spcPct val="100000"/>
                        </a:lnSpc>
                        <a:spcBef>
                          <a:spcPts val="0"/>
                        </a:spcBef>
                        <a:spcAft>
                          <a:spcPts val="0"/>
                        </a:spcAft>
                        <a:buClrTx/>
                        <a:buSzTx/>
                        <a:buFontTx/>
                        <a:buNone/>
                        <a:tabLst/>
                        <a:defRPr/>
                      </a:pPr>
                      <a:r>
                        <a:rPr lang="en-US" dirty="0"/>
                        <a:t>Ockeghem: 5</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578079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78904" y="1427429"/>
            <a:ext cx="11834191" cy="1288170"/>
            <a:chOff x="119270" y="1984021"/>
            <a:chExt cx="11834191" cy="1288170"/>
          </a:xfrm>
        </p:grpSpPr>
        <p:pic>
          <p:nvPicPr>
            <p:cNvPr id="4" name="Picture 3"/>
            <p:cNvPicPr>
              <a:picLocks noChangeAspect="1"/>
            </p:cNvPicPr>
            <p:nvPr/>
          </p:nvPicPr>
          <p:blipFill>
            <a:blip r:embed="rId3"/>
            <a:stretch>
              <a:fillRect/>
            </a:stretch>
          </p:blipFill>
          <p:spPr>
            <a:xfrm>
              <a:off x="119270" y="1984021"/>
              <a:ext cx="11834191" cy="721298"/>
            </a:xfrm>
            <a:prstGeom prst="rect">
              <a:avLst/>
            </a:prstGeom>
          </p:spPr>
        </p:pic>
        <p:pic>
          <p:nvPicPr>
            <p:cNvPr id="6" name="Picture 5"/>
            <p:cNvPicPr>
              <a:picLocks noChangeAspect="1"/>
            </p:cNvPicPr>
            <p:nvPr/>
          </p:nvPicPr>
          <p:blipFill>
            <a:blip r:embed="rId4"/>
            <a:stretch>
              <a:fillRect/>
            </a:stretch>
          </p:blipFill>
          <p:spPr>
            <a:xfrm>
              <a:off x="590826" y="2705319"/>
              <a:ext cx="11362635" cy="566872"/>
            </a:xfrm>
            <a:prstGeom prst="rect">
              <a:avLst/>
            </a:prstGeom>
          </p:spPr>
        </p:pic>
      </p:grpSp>
      <p:sp>
        <p:nvSpPr>
          <p:cNvPr id="8" name="Title 1"/>
          <p:cNvSpPr>
            <a:spLocks noGrp="1"/>
          </p:cNvSpPr>
          <p:nvPr>
            <p:ph type="title"/>
          </p:nvPr>
        </p:nvSpPr>
        <p:spPr>
          <a:xfrm>
            <a:off x="838200" y="365125"/>
            <a:ext cx="10515600" cy="880579"/>
          </a:xfrm>
        </p:spPr>
        <p:txBody>
          <a:bodyPr/>
          <a:lstStyle/>
          <a:p>
            <a:r>
              <a:rPr lang="en-US" dirty="0"/>
              <a:t>Example: Parts</a:t>
            </a:r>
          </a:p>
        </p:txBody>
      </p:sp>
      <p:grpSp>
        <p:nvGrpSpPr>
          <p:cNvPr id="11" name="Group 10"/>
          <p:cNvGrpSpPr/>
          <p:nvPr/>
        </p:nvGrpSpPr>
        <p:grpSpPr>
          <a:xfrm>
            <a:off x="353956" y="3082747"/>
            <a:ext cx="11655000" cy="1412401"/>
            <a:chOff x="222250" y="3048000"/>
            <a:chExt cx="11655000" cy="1412401"/>
          </a:xfrm>
        </p:grpSpPr>
        <p:pic>
          <p:nvPicPr>
            <p:cNvPr id="9" name="Picture 8"/>
            <p:cNvPicPr>
              <a:picLocks noChangeAspect="1"/>
            </p:cNvPicPr>
            <p:nvPr/>
          </p:nvPicPr>
          <p:blipFill>
            <a:blip r:embed="rId5"/>
            <a:stretch>
              <a:fillRect/>
            </a:stretch>
          </p:blipFill>
          <p:spPr>
            <a:xfrm>
              <a:off x="222250" y="3048000"/>
              <a:ext cx="11655000" cy="756000"/>
            </a:xfrm>
            <a:prstGeom prst="rect">
              <a:avLst/>
            </a:prstGeom>
          </p:spPr>
        </p:pic>
        <p:pic>
          <p:nvPicPr>
            <p:cNvPr id="10" name="Picture 9"/>
            <p:cNvPicPr>
              <a:picLocks noChangeAspect="1"/>
            </p:cNvPicPr>
            <p:nvPr/>
          </p:nvPicPr>
          <p:blipFill>
            <a:blip r:embed="rId6"/>
            <a:stretch>
              <a:fillRect/>
            </a:stretch>
          </p:blipFill>
          <p:spPr>
            <a:xfrm>
              <a:off x="823865" y="3812401"/>
              <a:ext cx="11053385" cy="648000"/>
            </a:xfrm>
            <a:prstGeom prst="rect">
              <a:avLst/>
            </a:prstGeom>
          </p:spPr>
        </p:pic>
      </p:grpSp>
      <p:grpSp>
        <p:nvGrpSpPr>
          <p:cNvPr id="15" name="Group 14"/>
          <p:cNvGrpSpPr/>
          <p:nvPr/>
        </p:nvGrpSpPr>
        <p:grpSpPr>
          <a:xfrm>
            <a:off x="180973" y="4837569"/>
            <a:ext cx="11830052" cy="1467744"/>
            <a:chOff x="178904" y="4744805"/>
            <a:chExt cx="11830052" cy="1467744"/>
          </a:xfrm>
        </p:grpSpPr>
        <p:pic>
          <p:nvPicPr>
            <p:cNvPr id="13" name="Picture 12"/>
            <p:cNvPicPr>
              <a:picLocks noChangeAspect="1"/>
            </p:cNvPicPr>
            <p:nvPr/>
          </p:nvPicPr>
          <p:blipFill>
            <a:blip r:embed="rId7"/>
            <a:stretch>
              <a:fillRect/>
            </a:stretch>
          </p:blipFill>
          <p:spPr>
            <a:xfrm>
              <a:off x="1100637" y="5560231"/>
              <a:ext cx="10763252" cy="652318"/>
            </a:xfrm>
            <a:prstGeom prst="rect">
              <a:avLst/>
            </a:prstGeom>
          </p:spPr>
        </p:pic>
        <p:pic>
          <p:nvPicPr>
            <p:cNvPr id="14" name="Picture 13"/>
            <p:cNvPicPr>
              <a:picLocks noChangeAspect="1"/>
            </p:cNvPicPr>
            <p:nvPr/>
          </p:nvPicPr>
          <p:blipFill>
            <a:blip r:embed="rId8"/>
            <a:stretch>
              <a:fillRect/>
            </a:stretch>
          </p:blipFill>
          <p:spPr>
            <a:xfrm>
              <a:off x="178904" y="4744805"/>
              <a:ext cx="11830052" cy="719475"/>
            </a:xfrm>
            <a:prstGeom prst="rect">
              <a:avLst/>
            </a:prstGeom>
          </p:spPr>
        </p:pic>
      </p:grpSp>
      <p:sp>
        <p:nvSpPr>
          <p:cNvPr id="16" name="Slide Number Placeholder 15"/>
          <p:cNvSpPr>
            <a:spLocks noGrp="1"/>
          </p:cNvSpPr>
          <p:nvPr>
            <p:ph type="sldNum" sz="quarter" idx="12"/>
          </p:nvPr>
        </p:nvSpPr>
        <p:spPr/>
        <p:txBody>
          <a:bodyPr/>
          <a:lstStyle/>
          <a:p>
            <a:fld id="{669D0A19-ECB0-1B4B-B8D3-F4B6C0AE6EF8}" type="slidenum">
              <a:rPr lang="en-US" smtClean="0"/>
              <a:t>15</a:t>
            </a:fld>
            <a:endParaRPr lang="en-US"/>
          </a:p>
        </p:txBody>
      </p:sp>
      <p:sp>
        <p:nvSpPr>
          <p:cNvPr id="17" name="Rectangle 16"/>
          <p:cNvSpPr/>
          <p:nvPr/>
        </p:nvSpPr>
        <p:spPr>
          <a:xfrm>
            <a:off x="169670" y="1336497"/>
            <a:ext cx="11929566" cy="1443585"/>
          </a:xfrm>
          <a:prstGeom prst="rect">
            <a:avLst/>
          </a:prstGeom>
          <a:solidFill>
            <a:schemeClr val="accent1">
              <a:alpha val="1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169670" y="3065319"/>
            <a:ext cx="11929566" cy="1443585"/>
          </a:xfrm>
          <a:prstGeom prst="rect">
            <a:avLst/>
          </a:prstGeom>
          <a:solidFill>
            <a:srgbClr val="CF6C6A">
              <a:alpha val="10000"/>
            </a:srgbClr>
          </a:solidFill>
          <a:ln>
            <a:solidFill>
              <a:srgbClr val="C36564"/>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9" name="Rectangle 18"/>
          <p:cNvSpPr/>
          <p:nvPr/>
        </p:nvSpPr>
        <p:spPr>
          <a:xfrm>
            <a:off x="169670" y="4717877"/>
            <a:ext cx="11929566" cy="1678333"/>
          </a:xfrm>
          <a:prstGeom prst="rect">
            <a:avLst/>
          </a:prstGeom>
          <a:solidFill>
            <a:srgbClr val="92D050">
              <a:alpha val="10000"/>
            </a:srgbClr>
          </a:solidFill>
          <a:ln>
            <a:solidFill>
              <a:srgbClr val="6D9D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6565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80579"/>
          </a:xfrm>
        </p:spPr>
        <p:txBody>
          <a:bodyPr/>
          <a:lstStyle/>
          <a:p>
            <a:r>
              <a:rPr lang="en-US" dirty="0"/>
              <a:t>Without using the Scoring-up Tool</a:t>
            </a:r>
          </a:p>
        </p:txBody>
      </p:sp>
      <p:sp>
        <p:nvSpPr>
          <p:cNvPr id="5" name="Slide Number Placeholder 4"/>
          <p:cNvSpPr>
            <a:spLocks noGrp="1"/>
          </p:cNvSpPr>
          <p:nvPr>
            <p:ph type="sldNum" sz="quarter" idx="12"/>
          </p:nvPr>
        </p:nvSpPr>
        <p:spPr/>
        <p:txBody>
          <a:bodyPr/>
          <a:lstStyle/>
          <a:p>
            <a:fld id="{669D0A19-ECB0-1B4B-B8D3-F4B6C0AE6EF8}" type="slidenum">
              <a:rPr lang="en-US" smtClean="0"/>
              <a:t>16</a:t>
            </a:fld>
            <a:endParaRPr lang="en-US"/>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036" y="1574995"/>
            <a:ext cx="11838432" cy="4651248"/>
          </a:xfrm>
          <a:prstGeom prst="rect">
            <a:avLst/>
          </a:prstGeom>
        </p:spPr>
      </p:pic>
      <p:sp>
        <p:nvSpPr>
          <p:cNvPr id="11" name="Rectangle 10"/>
          <p:cNvSpPr/>
          <p:nvPr/>
        </p:nvSpPr>
        <p:spPr>
          <a:xfrm>
            <a:off x="159025" y="1480808"/>
            <a:ext cx="11900451" cy="4796030"/>
          </a:xfrm>
          <a:prstGeom prst="rect">
            <a:avLst/>
          </a:prstGeom>
          <a:solidFill>
            <a:schemeClr val="bg2">
              <a:lumMod val="75000"/>
              <a:alpha val="1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29067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80579"/>
          </a:xfrm>
        </p:spPr>
        <p:txBody>
          <a:bodyPr/>
          <a:lstStyle/>
          <a:p>
            <a:r>
              <a:rPr lang="en-US" dirty="0"/>
              <a:t>With the Scoring-up Tool</a:t>
            </a:r>
          </a:p>
        </p:txBody>
      </p:sp>
      <p:sp>
        <p:nvSpPr>
          <p:cNvPr id="11" name="Slide Number Placeholder 10"/>
          <p:cNvSpPr>
            <a:spLocks noGrp="1"/>
          </p:cNvSpPr>
          <p:nvPr>
            <p:ph type="sldNum" sz="quarter" idx="12"/>
          </p:nvPr>
        </p:nvSpPr>
        <p:spPr/>
        <p:txBody>
          <a:bodyPr/>
          <a:lstStyle/>
          <a:p>
            <a:fld id="{669D0A19-ECB0-1B4B-B8D3-F4B6C0AE6EF8}" type="slidenum">
              <a:rPr lang="en-US" smtClean="0"/>
              <a:t>17</a:t>
            </a:fld>
            <a:endParaRPr lang="en-US"/>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88" y="1546606"/>
            <a:ext cx="11917680" cy="4809744"/>
          </a:xfrm>
          <a:prstGeom prst="rect">
            <a:avLst/>
          </a:prstGeom>
        </p:spPr>
      </p:pic>
      <p:sp>
        <p:nvSpPr>
          <p:cNvPr id="15" name="Rectangle 14"/>
          <p:cNvSpPr/>
          <p:nvPr/>
        </p:nvSpPr>
        <p:spPr>
          <a:xfrm>
            <a:off x="159025" y="1480808"/>
            <a:ext cx="11900451" cy="4875542"/>
          </a:xfrm>
          <a:prstGeom prst="rect">
            <a:avLst/>
          </a:prstGeom>
          <a:solidFill>
            <a:schemeClr val="bg2">
              <a:lumMod val="75000"/>
              <a:alpha val="1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44055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lstStyle/>
          <a:p>
            <a:pPr>
              <a:lnSpc>
                <a:spcPct val="150000"/>
              </a:lnSpc>
            </a:pPr>
            <a:r>
              <a:rPr lang="en-US" dirty="0"/>
              <a:t>The scoring-up tool presents the piece in score format</a:t>
            </a:r>
          </a:p>
          <a:p>
            <a:pPr>
              <a:lnSpc>
                <a:spcPct val="150000"/>
              </a:lnSpc>
            </a:pPr>
            <a:r>
              <a:rPr lang="en-US" dirty="0"/>
              <a:t>Facilitates visualizing the vertical sonorities and studying the relation between the voices of a piece, which was difficult given the separate-parts layout of the original sources</a:t>
            </a:r>
          </a:p>
          <a:p>
            <a:pPr>
              <a:lnSpc>
                <a:spcPct val="150000"/>
              </a:lnSpc>
            </a:pPr>
            <a:r>
              <a:rPr lang="en-US" dirty="0"/>
              <a:t>Preserves the </a:t>
            </a:r>
            <a:r>
              <a:rPr lang="en-US"/>
              <a:t>original note </a:t>
            </a:r>
            <a:r>
              <a:rPr lang="en-US" dirty="0"/>
              <a:t>values</a:t>
            </a:r>
          </a:p>
          <a:p>
            <a:endParaRPr lang="en-US" dirty="0"/>
          </a:p>
          <a:p>
            <a:endParaRPr lang="en-US" dirty="0"/>
          </a:p>
        </p:txBody>
      </p:sp>
      <p:sp>
        <p:nvSpPr>
          <p:cNvPr id="4" name="Slide Number Placeholder 3"/>
          <p:cNvSpPr>
            <a:spLocks noGrp="1"/>
          </p:cNvSpPr>
          <p:nvPr>
            <p:ph type="sldNum" sz="quarter" idx="12"/>
          </p:nvPr>
        </p:nvSpPr>
        <p:spPr/>
        <p:txBody>
          <a:bodyPr/>
          <a:lstStyle/>
          <a:p>
            <a:fld id="{669D0A19-ECB0-1B4B-B8D3-F4B6C0AE6EF8}" type="slidenum">
              <a:rPr lang="en-US" smtClean="0"/>
              <a:t>18</a:t>
            </a:fld>
            <a:endParaRPr lang="en-US"/>
          </a:p>
        </p:txBody>
      </p:sp>
    </p:spTree>
    <p:extLst>
      <p:ext uri="{BB962C8B-B14F-4D97-AF65-F5344CB8AC3E}">
        <p14:creationId xmlns:p14="http://schemas.microsoft.com/office/powerpoint/2010/main" val="20060974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05753"/>
          </a:xfrm>
        </p:spPr>
        <p:txBody>
          <a:bodyPr/>
          <a:lstStyle/>
          <a:p>
            <a:endParaRPr lang="en-US"/>
          </a:p>
        </p:txBody>
      </p:sp>
      <p:sp>
        <p:nvSpPr>
          <p:cNvPr id="4" name="Slide Number Placeholder 3"/>
          <p:cNvSpPr>
            <a:spLocks noGrp="1"/>
          </p:cNvSpPr>
          <p:nvPr>
            <p:ph type="sldNum" sz="quarter" idx="12"/>
          </p:nvPr>
        </p:nvSpPr>
        <p:spPr/>
        <p:txBody>
          <a:bodyPr/>
          <a:lstStyle/>
          <a:p>
            <a:fld id="{669D0A19-ECB0-1B4B-B8D3-F4B6C0AE6EF8}" type="slidenum">
              <a:rPr lang="en-US" smtClean="0"/>
              <a:t>19</a:t>
            </a:fld>
            <a:endParaRPr lang="en-US"/>
          </a:p>
        </p:txBody>
      </p:sp>
      <p:sp>
        <p:nvSpPr>
          <p:cNvPr id="8" name="Shape 71"/>
          <p:cNvSpPr/>
          <p:nvPr/>
        </p:nvSpPr>
        <p:spPr>
          <a:xfrm>
            <a:off x="838199" y="952091"/>
            <a:ext cx="1157324" cy="1485195"/>
          </a:xfrm>
          <a:prstGeom prst="cube">
            <a:avLst>
              <a:gd name="adj" fmla="val 8979"/>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1100" dirty="0"/>
              <a:t>Soprano</a:t>
            </a:r>
          </a:p>
        </p:txBody>
      </p:sp>
      <p:sp>
        <p:nvSpPr>
          <p:cNvPr id="9" name="Shape 72"/>
          <p:cNvSpPr/>
          <p:nvPr/>
        </p:nvSpPr>
        <p:spPr>
          <a:xfrm>
            <a:off x="838199" y="2678542"/>
            <a:ext cx="1155600" cy="1486800"/>
          </a:xfrm>
          <a:prstGeom prst="cube">
            <a:avLst>
              <a:gd name="adj" fmla="val 8979"/>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1100"/>
              <a:t>Contra</a:t>
            </a:r>
          </a:p>
        </p:txBody>
      </p:sp>
      <p:sp>
        <p:nvSpPr>
          <p:cNvPr id="10" name="Shape 73"/>
          <p:cNvSpPr/>
          <p:nvPr/>
        </p:nvSpPr>
        <p:spPr>
          <a:xfrm>
            <a:off x="836952" y="4562236"/>
            <a:ext cx="1155600" cy="1486800"/>
          </a:xfrm>
          <a:prstGeom prst="cube">
            <a:avLst>
              <a:gd name="adj" fmla="val 8979"/>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1100"/>
              <a:t>Tenor</a:t>
            </a:r>
          </a:p>
        </p:txBody>
      </p:sp>
      <p:sp>
        <p:nvSpPr>
          <p:cNvPr id="26" name="Shape 90"/>
          <p:cNvSpPr txBox="1"/>
          <p:nvPr/>
        </p:nvSpPr>
        <p:spPr>
          <a:xfrm>
            <a:off x="2039003" y="1170878"/>
            <a:ext cx="778491" cy="424434"/>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4">
                    <a:lumMod val="75000"/>
                  </a:schemeClr>
                </a:solidFill>
              </a:rPr>
              <a:t>OMR</a:t>
            </a:r>
          </a:p>
        </p:txBody>
      </p:sp>
      <p:grpSp>
        <p:nvGrpSpPr>
          <p:cNvPr id="75" name="Group 74"/>
          <p:cNvGrpSpPr/>
          <p:nvPr/>
        </p:nvGrpSpPr>
        <p:grpSpPr>
          <a:xfrm>
            <a:off x="2972991" y="889099"/>
            <a:ext cx="8105593" cy="5467251"/>
            <a:chOff x="2776865" y="5386731"/>
            <a:chExt cx="8105593" cy="5467251"/>
          </a:xfrm>
        </p:grpSpPr>
        <p:sp>
          <p:nvSpPr>
            <p:cNvPr id="36" name="Rectangle 35"/>
            <p:cNvSpPr/>
            <p:nvPr/>
          </p:nvSpPr>
          <p:spPr>
            <a:xfrm>
              <a:off x="2776870" y="7163207"/>
              <a:ext cx="1366053" cy="1477328"/>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endParaRPr lang="en-US" sz="1200" dirty="0">
                <a:solidFill>
                  <a:srgbClr val="000000"/>
                </a:solidFill>
                <a:latin typeface="Arial" charset="0"/>
              </a:endParaRPr>
            </a:p>
          </p:txBody>
        </p:sp>
        <p:sp>
          <p:nvSpPr>
            <p:cNvPr id="37" name="Rectangle 36"/>
            <p:cNvSpPr/>
            <p:nvPr/>
          </p:nvSpPr>
          <p:spPr>
            <a:xfrm>
              <a:off x="5229585" y="5386731"/>
              <a:ext cx="2584174" cy="512869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200" dirty="0"/>
                <a:t>Scoring-up</a:t>
              </a:r>
            </a:p>
            <a:p>
              <a:pPr algn="ctr"/>
              <a:r>
                <a:rPr lang="en-US" sz="3200" dirty="0"/>
                <a:t>Tool</a:t>
              </a:r>
            </a:p>
          </p:txBody>
        </p:sp>
        <p:sp>
          <p:nvSpPr>
            <p:cNvPr id="38" name="Rectangle 37"/>
            <p:cNvSpPr/>
            <p:nvPr/>
          </p:nvSpPr>
          <p:spPr>
            <a:xfrm>
              <a:off x="2776865" y="5386731"/>
              <a:ext cx="1366053" cy="1477328"/>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endParaRPr lang="en-US" sz="1200" dirty="0">
                <a:solidFill>
                  <a:srgbClr val="000000"/>
                </a:solidFill>
                <a:latin typeface="Arial" charset="0"/>
              </a:endParaRPr>
            </a:p>
          </p:txBody>
        </p:sp>
        <p:sp>
          <p:nvSpPr>
            <p:cNvPr id="39" name="Rectangle 38"/>
            <p:cNvSpPr/>
            <p:nvPr/>
          </p:nvSpPr>
          <p:spPr>
            <a:xfrm>
              <a:off x="2776867" y="9038100"/>
              <a:ext cx="1366053" cy="1477328"/>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endParaRPr lang="en-US" sz="1200" dirty="0">
                <a:solidFill>
                  <a:srgbClr val="000000"/>
                </a:solidFill>
                <a:latin typeface="Arial" charset="0"/>
              </a:endParaRPr>
            </a:p>
          </p:txBody>
        </p:sp>
        <p:sp>
          <p:nvSpPr>
            <p:cNvPr id="40" name="TextBox 39"/>
            <p:cNvSpPr txBox="1"/>
            <p:nvPr/>
          </p:nvSpPr>
          <p:spPr>
            <a:xfrm>
              <a:off x="2776866" y="6812851"/>
              <a:ext cx="1366053" cy="338554"/>
            </a:xfrm>
            <a:prstGeom prst="rect">
              <a:avLst/>
            </a:prstGeom>
            <a:noFill/>
          </p:spPr>
          <p:txBody>
            <a:bodyPr wrap="square" rtlCol="0">
              <a:spAutoFit/>
            </a:bodyPr>
            <a:lstStyle/>
            <a:p>
              <a:pPr algn="ctr"/>
              <a:r>
                <a:rPr lang="en-US" sz="1600" b="1" i="1" dirty="0">
                  <a:solidFill>
                    <a:srgbClr val="0070C0"/>
                  </a:solidFill>
                </a:rPr>
                <a:t>Soprano part</a:t>
              </a:r>
            </a:p>
          </p:txBody>
        </p:sp>
        <p:sp>
          <p:nvSpPr>
            <p:cNvPr id="41" name="TextBox 40"/>
            <p:cNvSpPr txBox="1"/>
            <p:nvPr/>
          </p:nvSpPr>
          <p:spPr>
            <a:xfrm>
              <a:off x="2776866" y="8640535"/>
              <a:ext cx="1366053" cy="338554"/>
            </a:xfrm>
            <a:prstGeom prst="rect">
              <a:avLst/>
            </a:prstGeom>
            <a:noFill/>
          </p:spPr>
          <p:txBody>
            <a:bodyPr wrap="square" rtlCol="0">
              <a:spAutoFit/>
            </a:bodyPr>
            <a:lstStyle/>
            <a:p>
              <a:pPr algn="ctr"/>
              <a:r>
                <a:rPr lang="en-US" sz="1600" b="1" i="1" dirty="0">
                  <a:solidFill>
                    <a:srgbClr val="0070C0"/>
                  </a:solidFill>
                </a:rPr>
                <a:t>Contra part</a:t>
              </a:r>
            </a:p>
          </p:txBody>
        </p:sp>
        <p:sp>
          <p:nvSpPr>
            <p:cNvPr id="42" name="TextBox 41"/>
            <p:cNvSpPr txBox="1"/>
            <p:nvPr/>
          </p:nvSpPr>
          <p:spPr>
            <a:xfrm>
              <a:off x="2776865" y="10515428"/>
              <a:ext cx="1366053" cy="338554"/>
            </a:xfrm>
            <a:prstGeom prst="rect">
              <a:avLst/>
            </a:prstGeom>
            <a:noFill/>
          </p:spPr>
          <p:txBody>
            <a:bodyPr wrap="square" rtlCol="0">
              <a:spAutoFit/>
            </a:bodyPr>
            <a:lstStyle/>
            <a:p>
              <a:pPr algn="ctr"/>
              <a:r>
                <a:rPr lang="en-US" sz="1600" b="1" i="1" dirty="0">
                  <a:solidFill>
                    <a:srgbClr val="0070C0"/>
                  </a:solidFill>
                </a:rPr>
                <a:t>Tenor part</a:t>
              </a:r>
            </a:p>
          </p:txBody>
        </p:sp>
        <p:cxnSp>
          <p:nvCxnSpPr>
            <p:cNvPr id="43" name="Straight Arrow Connector 42"/>
            <p:cNvCxnSpPr/>
            <p:nvPr/>
          </p:nvCxnSpPr>
          <p:spPr>
            <a:xfrm>
              <a:off x="4226149" y="9803268"/>
              <a:ext cx="901145"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226149" y="7901871"/>
              <a:ext cx="901145"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4222428" y="6083031"/>
              <a:ext cx="901145"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7887467" y="7919574"/>
              <a:ext cx="901145"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8875572" y="6755403"/>
              <a:ext cx="2006886" cy="2292935"/>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a:t>
              </a:r>
            </a:p>
            <a:p>
              <a:pPr algn="ctr" fontAlgn="ctr"/>
              <a:r>
                <a:rPr lang="en-US" b="1" i="0" u="none" strike="noStrike" dirty="0">
                  <a:solidFill>
                    <a:srgbClr val="000000"/>
                  </a:solidFill>
                  <a:effectLst/>
                  <a:latin typeface="Arial" charset="0"/>
                </a:rPr>
                <a:t>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sz="1200" dirty="0"/>
            </a:p>
            <a:p>
              <a:pPr algn="ctr" fontAlgn="ctr"/>
              <a:endParaRPr lang="en-US" sz="1200" dirty="0">
                <a:solidFill>
                  <a:srgbClr val="000000"/>
                </a:solidFill>
                <a:latin typeface="Arial" charset="0"/>
              </a:endParaRPr>
            </a:p>
          </p:txBody>
        </p:sp>
        <p:sp>
          <p:nvSpPr>
            <p:cNvPr id="48" name="TextBox 47"/>
            <p:cNvSpPr txBox="1"/>
            <p:nvPr/>
          </p:nvSpPr>
          <p:spPr>
            <a:xfrm>
              <a:off x="8875572" y="9048338"/>
              <a:ext cx="2006886" cy="369332"/>
            </a:xfrm>
            <a:prstGeom prst="rect">
              <a:avLst/>
            </a:prstGeom>
            <a:noFill/>
          </p:spPr>
          <p:txBody>
            <a:bodyPr wrap="square" rtlCol="0">
              <a:spAutoFit/>
            </a:bodyPr>
            <a:lstStyle/>
            <a:p>
              <a:pPr algn="ctr"/>
              <a:r>
                <a:rPr lang="en-US" b="1" dirty="0">
                  <a:solidFill>
                    <a:srgbClr val="00903F"/>
                  </a:solidFill>
                </a:rPr>
                <a:t>SCORE</a:t>
              </a:r>
            </a:p>
          </p:txBody>
        </p:sp>
      </p:grpSp>
      <p:cxnSp>
        <p:nvCxnSpPr>
          <p:cNvPr id="77" name="Straight Arrow Connector 76"/>
          <p:cNvCxnSpPr/>
          <p:nvPr/>
        </p:nvCxnSpPr>
        <p:spPr>
          <a:xfrm>
            <a:off x="2142186" y="1684035"/>
            <a:ext cx="745648" cy="0"/>
          </a:xfrm>
          <a:prstGeom prst="straightConnector1">
            <a:avLst/>
          </a:prstGeom>
          <a:ln w="6350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0" name="Shape 90"/>
          <p:cNvSpPr txBox="1"/>
          <p:nvPr/>
        </p:nvSpPr>
        <p:spPr>
          <a:xfrm>
            <a:off x="2039003" y="2891081"/>
            <a:ext cx="778491" cy="424435"/>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4">
                    <a:lumMod val="75000"/>
                  </a:schemeClr>
                </a:solidFill>
              </a:rPr>
              <a:t>OMR</a:t>
            </a:r>
          </a:p>
        </p:txBody>
      </p:sp>
      <p:cxnSp>
        <p:nvCxnSpPr>
          <p:cNvPr id="81" name="Straight Arrow Connector 80"/>
          <p:cNvCxnSpPr/>
          <p:nvPr/>
        </p:nvCxnSpPr>
        <p:spPr>
          <a:xfrm>
            <a:off x="2142186" y="3404239"/>
            <a:ext cx="745648" cy="0"/>
          </a:xfrm>
          <a:prstGeom prst="straightConnector1">
            <a:avLst/>
          </a:prstGeom>
          <a:ln w="6350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2" name="Shape 90"/>
          <p:cNvSpPr txBox="1"/>
          <p:nvPr/>
        </p:nvSpPr>
        <p:spPr>
          <a:xfrm>
            <a:off x="2039003" y="4811151"/>
            <a:ext cx="778491" cy="378954"/>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4">
                    <a:lumMod val="75000"/>
                  </a:schemeClr>
                </a:solidFill>
              </a:rPr>
              <a:t>OMR</a:t>
            </a:r>
          </a:p>
        </p:txBody>
      </p:sp>
      <p:cxnSp>
        <p:nvCxnSpPr>
          <p:cNvPr id="83" name="Straight Arrow Connector 82"/>
          <p:cNvCxnSpPr/>
          <p:nvPr/>
        </p:nvCxnSpPr>
        <p:spPr>
          <a:xfrm>
            <a:off x="2142186" y="5278828"/>
            <a:ext cx="745648" cy="0"/>
          </a:xfrm>
          <a:prstGeom prst="straightConnector1">
            <a:avLst/>
          </a:prstGeom>
          <a:ln w="6350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6501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1032" name="Picture 8" descr="higi fol. 64v.jpg"/>
          <p:cNvPicPr>
            <a:picLocks noChangeAspect="1" noChangeArrowheads="1"/>
          </p:cNvPicPr>
          <p:nvPr/>
        </p:nvPicPr>
        <p:blipFill rotWithShape="1">
          <a:blip r:embed="rId3">
            <a:extLst>
              <a:ext uri="{28A0092B-C50C-407E-A947-70E740481C1C}">
                <a14:useLocalDpi xmlns:a14="http://schemas.microsoft.com/office/drawing/2010/main" val="0"/>
              </a:ext>
            </a:extLst>
          </a:blip>
          <a:srcRect l="6067" t="13221" r="13364" b="12912"/>
          <a:stretch/>
        </p:blipFill>
        <p:spPr bwMode="auto">
          <a:xfrm>
            <a:off x="1578964" y="339778"/>
            <a:ext cx="4776865" cy="613597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lh6.googleusercontent.com/PUpBhczHNfgkhaMRrjeBHsPSjxky5x75ttP8oodNfxLPTAWmkIgapmZka_ylyY71kRGyLNIULiJwIaXHprgDTOBYyIvTWZ60Us5ggiRwohl2Yp6qgOqs23rV_9UXClj1BnmA2a2TULM"/>
          <p:cNvPicPr>
            <a:picLocks noChangeAspect="1" noChangeArrowheads="1"/>
          </p:cNvPicPr>
          <p:nvPr/>
        </p:nvPicPr>
        <p:blipFill rotWithShape="1">
          <a:blip r:embed="rId4">
            <a:extLst>
              <a:ext uri="{28A0092B-C50C-407E-A947-70E740481C1C}">
                <a14:useLocalDpi xmlns:a14="http://schemas.microsoft.com/office/drawing/2010/main" val="0"/>
              </a:ext>
            </a:extLst>
          </a:blip>
          <a:srcRect l="15174" t="3217" r="1476" b="15970"/>
          <a:stretch/>
        </p:blipFill>
        <p:spPr bwMode="auto">
          <a:xfrm>
            <a:off x="6175947" y="339778"/>
            <a:ext cx="4517037" cy="6135973"/>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idx="12"/>
          </p:nvPr>
        </p:nvSpPr>
        <p:spPr/>
        <p:txBody>
          <a:bodyPr/>
          <a:lstStyle/>
          <a:p>
            <a:fld id="{00000000-1234-1234-1234-123412341234}" type="slidenum">
              <a:rPr lang="en" smtClean="0"/>
              <a:pPr/>
              <a:t>2</a:t>
            </a:fld>
            <a:endParaRPr lang="en"/>
          </a:p>
        </p:txBody>
      </p:sp>
      <p:grpSp>
        <p:nvGrpSpPr>
          <p:cNvPr id="13" name="Group 12"/>
          <p:cNvGrpSpPr/>
          <p:nvPr/>
        </p:nvGrpSpPr>
        <p:grpSpPr>
          <a:xfrm>
            <a:off x="2263515" y="644578"/>
            <a:ext cx="7914806" cy="5036695"/>
            <a:chOff x="2263515" y="644578"/>
            <a:chExt cx="7914806" cy="5036695"/>
          </a:xfrm>
        </p:grpSpPr>
        <p:cxnSp>
          <p:nvCxnSpPr>
            <p:cNvPr id="5" name="Straight Connector 4"/>
            <p:cNvCxnSpPr/>
            <p:nvPr/>
          </p:nvCxnSpPr>
          <p:spPr>
            <a:xfrm>
              <a:off x="6175947" y="644578"/>
              <a:ext cx="0" cy="5036695"/>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2263515" y="3267856"/>
              <a:ext cx="7914806"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16" name="Rectangle 15"/>
          <p:cNvSpPr/>
          <p:nvPr/>
        </p:nvSpPr>
        <p:spPr>
          <a:xfrm>
            <a:off x="2263515" y="3282846"/>
            <a:ext cx="3912432" cy="202367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175947" y="3267854"/>
            <a:ext cx="3912432" cy="241341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175947" y="644577"/>
            <a:ext cx="3912432" cy="262327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2263515" y="644577"/>
            <a:ext cx="3912432" cy="263826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0561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xit" presetSubtype="0" fill="hold" grpId="1" nodeType="withEffect">
                                  <p:stCondLst>
                                    <p:cond delay="0"/>
                                  </p:stCondLst>
                                  <p:childTnLst>
                                    <p:set>
                                      <p:cBhvr>
                                        <p:cTn id="22" dur="1" fill="hold">
                                          <p:stCondLst>
                                            <p:cond delay="0"/>
                                          </p:stCondLst>
                                        </p:cTn>
                                        <p:tgtEl>
                                          <p:spTgt spid="17"/>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7" grpId="0" animBg="1"/>
      <p:bldP spid="17" grpId="1" animBg="1"/>
      <p:bldP spid="18" grpId="0" animBg="1"/>
      <p:bldP spid="18" grpId="1" animBg="1"/>
      <p:bldP spid="19" grpId="0" animBg="1"/>
      <p:bldP spid="19"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6" name="Shape 406"/>
          <p:cNvSpPr txBox="1">
            <a:spLocks noGrp="1"/>
          </p:cNvSpPr>
          <p:nvPr>
            <p:ph type="title"/>
          </p:nvPr>
        </p:nvSpPr>
        <p:spPr>
          <a:xfrm>
            <a:off x="367199" y="1216413"/>
            <a:ext cx="11360800" cy="1520993"/>
          </a:xfrm>
          <a:prstGeom prst="rect">
            <a:avLst/>
          </a:prstGeom>
        </p:spPr>
        <p:txBody>
          <a:bodyPr vert="horz" lIns="121900" tIns="121900" rIns="121900" bIns="121900" rtlCol="0" anchor="ctr" anchorCtr="0">
            <a:noAutofit/>
          </a:bodyPr>
          <a:lstStyle/>
          <a:p>
            <a:r>
              <a:rPr lang="en" sz="5400" b="1" dirty="0"/>
              <a:t>Thank you!</a:t>
            </a:r>
          </a:p>
        </p:txBody>
      </p:sp>
      <p:sp>
        <p:nvSpPr>
          <p:cNvPr id="407" name="Shape 407"/>
          <p:cNvSpPr txBox="1">
            <a:spLocks noGrp="1"/>
          </p:cNvSpPr>
          <p:nvPr>
            <p:ph type="sldNum" idx="12"/>
          </p:nvPr>
        </p:nvSpPr>
        <p:spPr>
          <a:xfrm>
            <a:off x="11296609" y="6217621"/>
            <a:ext cx="731600" cy="524800"/>
          </a:xfrm>
          <a:prstGeom prst="rect">
            <a:avLst/>
          </a:prstGeom>
        </p:spPr>
        <p:txBody>
          <a:bodyPr vert="horz" lIns="121900" tIns="121900" rIns="121900" bIns="121900" rtlCol="0" anchor="ctr" anchorCtr="0">
            <a:noAutofit/>
          </a:bodyPr>
          <a:lstStyle/>
          <a:p>
            <a:fld id="{00000000-1234-1234-1234-123412341234}" type="slidenum">
              <a:rPr lang="en"/>
              <a:pPr/>
              <a:t>20</a:t>
            </a:fld>
            <a:endParaRPr lang="en"/>
          </a:p>
        </p:txBody>
      </p:sp>
      <p:pic>
        <p:nvPicPr>
          <p:cNvPr id="408" name="Shape 408"/>
          <p:cNvPicPr preferRelativeResize="0"/>
          <p:nvPr/>
        </p:nvPicPr>
        <p:blipFill>
          <a:blip r:embed="rId3">
            <a:alphaModFix/>
          </a:blip>
          <a:stretch>
            <a:fillRect/>
          </a:stretch>
        </p:blipFill>
        <p:spPr>
          <a:xfrm>
            <a:off x="1988900" y="2952889"/>
            <a:ext cx="5060896" cy="605100"/>
          </a:xfrm>
          <a:prstGeom prst="rect">
            <a:avLst/>
          </a:prstGeom>
          <a:noFill/>
          <a:ln>
            <a:noFill/>
          </a:ln>
        </p:spPr>
      </p:pic>
      <p:pic>
        <p:nvPicPr>
          <p:cNvPr id="409" name="Shape 409"/>
          <p:cNvPicPr preferRelativeResize="0"/>
          <p:nvPr/>
        </p:nvPicPr>
        <p:blipFill>
          <a:blip r:embed="rId4">
            <a:alphaModFix/>
          </a:blip>
          <a:stretch>
            <a:fillRect/>
          </a:stretch>
        </p:blipFill>
        <p:spPr>
          <a:xfrm>
            <a:off x="9017224" y="2737406"/>
            <a:ext cx="1036067" cy="1036067"/>
          </a:xfrm>
          <a:prstGeom prst="rect">
            <a:avLst/>
          </a:prstGeom>
          <a:noFill/>
          <a:ln>
            <a:noFill/>
          </a:ln>
        </p:spPr>
      </p:pic>
      <p:pic>
        <p:nvPicPr>
          <p:cNvPr id="410" name="Shape 410"/>
          <p:cNvPicPr preferRelativeResize="0"/>
          <p:nvPr/>
        </p:nvPicPr>
        <p:blipFill>
          <a:blip r:embed="rId5">
            <a:alphaModFix/>
          </a:blip>
          <a:stretch>
            <a:fillRect/>
          </a:stretch>
        </p:blipFill>
        <p:spPr>
          <a:xfrm>
            <a:off x="1988900" y="3557989"/>
            <a:ext cx="8117399" cy="2152199"/>
          </a:xfrm>
          <a:prstGeom prst="rect">
            <a:avLst/>
          </a:prstGeom>
          <a:noFill/>
          <a:ln>
            <a:noFill/>
          </a:ln>
        </p:spPr>
      </p:pic>
    </p:spTree>
    <p:extLst>
      <p:ext uri="{BB962C8B-B14F-4D97-AF65-F5344CB8AC3E}">
        <p14:creationId xmlns:p14="http://schemas.microsoft.com/office/powerpoint/2010/main" val="1937716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a:xfrm>
            <a:off x="838200" y="1690688"/>
            <a:ext cx="10515600" cy="4219781"/>
          </a:xfrm>
        </p:spPr>
        <p:txBody>
          <a:bodyPr>
            <a:normAutofit/>
          </a:bodyPr>
          <a:lstStyle/>
          <a:p>
            <a:pPr>
              <a:lnSpc>
                <a:spcPct val="150000"/>
              </a:lnSpc>
            </a:pPr>
            <a:r>
              <a:rPr lang="en-US" dirty="0"/>
              <a:t>The purpose of this project is to take all the notes from each of the mensural parts (i.e., voices) and line them up automatically, in order to present the piece in score format, a process that we refer to as “scoring up”</a:t>
            </a:r>
          </a:p>
          <a:p>
            <a:pPr>
              <a:lnSpc>
                <a:spcPct val="150000"/>
              </a:lnSpc>
            </a:pPr>
            <a:r>
              <a:rPr lang="en-US" dirty="0"/>
              <a:t>To facilitate counterpoint studies (this is, the study of the relation between the voices)</a:t>
            </a:r>
          </a:p>
        </p:txBody>
      </p:sp>
      <p:sp>
        <p:nvSpPr>
          <p:cNvPr id="4" name="Slide Number Placeholder 3"/>
          <p:cNvSpPr>
            <a:spLocks noGrp="1"/>
          </p:cNvSpPr>
          <p:nvPr>
            <p:ph type="sldNum" sz="quarter" idx="12"/>
          </p:nvPr>
        </p:nvSpPr>
        <p:spPr/>
        <p:txBody>
          <a:bodyPr/>
          <a:lstStyle/>
          <a:p>
            <a:fld id="{669D0A19-ECB0-1B4B-B8D3-F4B6C0AE6EF8}" type="slidenum">
              <a:rPr lang="en-US" smtClean="0"/>
              <a:t>3</a:t>
            </a:fld>
            <a:endParaRPr lang="en-US"/>
          </a:p>
        </p:txBody>
      </p:sp>
    </p:spTree>
    <p:extLst>
      <p:ext uri="{BB962C8B-B14F-4D97-AF65-F5344CB8AC3E}">
        <p14:creationId xmlns:p14="http://schemas.microsoft.com/office/powerpoint/2010/main" val="1994779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1032" name="Picture 8" descr="higi fol. 64v.jpg"/>
          <p:cNvPicPr>
            <a:picLocks noChangeAspect="1" noChangeArrowheads="1"/>
          </p:cNvPicPr>
          <p:nvPr/>
        </p:nvPicPr>
        <p:blipFill rotWithShape="1">
          <a:blip r:embed="rId3">
            <a:extLst>
              <a:ext uri="{28A0092B-C50C-407E-A947-70E740481C1C}">
                <a14:useLocalDpi xmlns:a14="http://schemas.microsoft.com/office/drawing/2010/main" val="0"/>
              </a:ext>
            </a:extLst>
          </a:blip>
          <a:srcRect l="6067" t="13221" r="13364" b="12912"/>
          <a:stretch/>
        </p:blipFill>
        <p:spPr bwMode="auto">
          <a:xfrm>
            <a:off x="1578964" y="339778"/>
            <a:ext cx="4776865" cy="613597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lh6.googleusercontent.com/PUpBhczHNfgkhaMRrjeBHsPSjxky5x75ttP8oodNfxLPTAWmkIgapmZka_ylyY71kRGyLNIULiJwIaXHprgDTOBYyIvTWZ60Us5ggiRwohl2Yp6qgOqs23rV_9UXClj1BnmA2a2TULM"/>
          <p:cNvPicPr>
            <a:picLocks noChangeAspect="1" noChangeArrowheads="1"/>
          </p:cNvPicPr>
          <p:nvPr/>
        </p:nvPicPr>
        <p:blipFill rotWithShape="1">
          <a:blip r:embed="rId4">
            <a:extLst>
              <a:ext uri="{28A0092B-C50C-407E-A947-70E740481C1C}">
                <a14:useLocalDpi xmlns:a14="http://schemas.microsoft.com/office/drawing/2010/main" val="0"/>
              </a:ext>
            </a:extLst>
          </a:blip>
          <a:srcRect l="15174" t="3217" r="1476" b="15970"/>
          <a:stretch/>
        </p:blipFill>
        <p:spPr bwMode="auto">
          <a:xfrm>
            <a:off x="6175947" y="339778"/>
            <a:ext cx="4517037" cy="6135973"/>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idx="12"/>
          </p:nvPr>
        </p:nvSpPr>
        <p:spPr/>
        <p:txBody>
          <a:bodyPr/>
          <a:lstStyle/>
          <a:p>
            <a:fld id="{00000000-1234-1234-1234-123412341234}" type="slidenum">
              <a:rPr lang="en" smtClean="0"/>
              <a:pPr/>
              <a:t>4</a:t>
            </a:fld>
            <a:endParaRPr lang="en"/>
          </a:p>
        </p:txBody>
      </p:sp>
    </p:spTree>
    <p:extLst>
      <p:ext uri="{BB962C8B-B14F-4D97-AF65-F5344CB8AC3E}">
        <p14:creationId xmlns:p14="http://schemas.microsoft.com/office/powerpoint/2010/main" val="663903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415600" y="297067"/>
            <a:ext cx="11360800" cy="763600"/>
          </a:xfrm>
          <a:prstGeom prst="rect">
            <a:avLst/>
          </a:prstGeom>
        </p:spPr>
        <p:txBody>
          <a:bodyPr vert="horz" lIns="121900" tIns="121900" rIns="121900" bIns="121900" rtlCol="0" anchor="t" anchorCtr="0">
            <a:noAutofit/>
          </a:bodyPr>
          <a:lstStyle/>
          <a:p>
            <a:r>
              <a:rPr lang="en"/>
              <a:t>Mensural Notation</a:t>
            </a:r>
          </a:p>
        </p:txBody>
      </p:sp>
      <p:sp>
        <p:nvSpPr>
          <p:cNvPr id="109" name="Shape 109"/>
          <p:cNvSpPr txBox="1">
            <a:spLocks noGrp="1"/>
          </p:cNvSpPr>
          <p:nvPr>
            <p:ph type="body" idx="1"/>
          </p:nvPr>
        </p:nvSpPr>
        <p:spPr>
          <a:xfrm>
            <a:off x="528033" y="1449592"/>
            <a:ext cx="4858800" cy="1061791"/>
          </a:xfrm>
          <a:prstGeom prst="rect">
            <a:avLst/>
          </a:prstGeom>
        </p:spPr>
        <p:txBody>
          <a:bodyPr vert="horz" lIns="121900" tIns="121900" rIns="121900" bIns="121900" rtlCol="0" anchor="t" anchorCtr="0">
            <a:noAutofit/>
          </a:bodyPr>
          <a:lstStyle/>
          <a:p>
            <a:pPr marL="685783" indent="-380990">
              <a:buFont typeface="Arial" charset="0"/>
              <a:buChar char="•"/>
            </a:pPr>
            <a:r>
              <a:rPr lang="en-CA"/>
              <a:t>There </a:t>
            </a:r>
            <a:r>
              <a:rPr lang="en" dirty="0"/>
              <a:t>is a clear hierarchy in the note duration</a:t>
            </a:r>
          </a:p>
        </p:txBody>
      </p:sp>
      <p:grpSp>
        <p:nvGrpSpPr>
          <p:cNvPr id="112" name="Shape 112"/>
          <p:cNvGrpSpPr/>
          <p:nvPr/>
        </p:nvGrpSpPr>
        <p:grpSpPr>
          <a:xfrm>
            <a:off x="5512483" y="1683716"/>
            <a:ext cx="1001200" cy="1883333"/>
            <a:chOff x="3430037" y="1344212"/>
            <a:chExt cx="750900" cy="1412500"/>
          </a:xfrm>
        </p:grpSpPr>
        <p:sp>
          <p:nvSpPr>
            <p:cNvPr id="113" name="Shape 113"/>
            <p:cNvSpPr txBox="1"/>
            <p:nvPr/>
          </p:nvSpPr>
          <p:spPr>
            <a:xfrm>
              <a:off x="3459000" y="1344212"/>
              <a:ext cx="693000" cy="261000"/>
            </a:xfrm>
            <a:prstGeom prst="rect">
              <a:avLst/>
            </a:prstGeom>
            <a:noFill/>
            <a:ln>
              <a:noFill/>
            </a:ln>
          </p:spPr>
          <p:txBody>
            <a:bodyPr lIns="121900" tIns="121900" rIns="121900" bIns="121900" anchor="ctr" anchorCtr="0">
              <a:noAutofit/>
            </a:bodyPr>
            <a:lstStyle/>
            <a:p>
              <a:pPr algn="ctr"/>
              <a:r>
                <a:rPr lang="en" sz="1467" b="1" i="1"/>
                <a:t>longest</a:t>
              </a:r>
            </a:p>
          </p:txBody>
        </p:sp>
        <p:sp>
          <p:nvSpPr>
            <p:cNvPr id="114" name="Shape 114"/>
            <p:cNvSpPr txBox="1"/>
            <p:nvPr/>
          </p:nvSpPr>
          <p:spPr>
            <a:xfrm>
              <a:off x="3430037" y="2495712"/>
              <a:ext cx="750900" cy="261000"/>
            </a:xfrm>
            <a:prstGeom prst="rect">
              <a:avLst/>
            </a:prstGeom>
            <a:noFill/>
            <a:ln>
              <a:noFill/>
            </a:ln>
          </p:spPr>
          <p:txBody>
            <a:bodyPr lIns="121900" tIns="121900" rIns="121900" bIns="121900" anchor="ctr" anchorCtr="0">
              <a:noAutofit/>
            </a:bodyPr>
            <a:lstStyle/>
            <a:p>
              <a:pPr algn="ctr"/>
              <a:r>
                <a:rPr lang="en" sz="1467" b="1" i="1"/>
                <a:t>shortest</a:t>
              </a:r>
            </a:p>
          </p:txBody>
        </p:sp>
        <p:cxnSp>
          <p:nvCxnSpPr>
            <p:cNvPr id="115" name="Shape 115"/>
            <p:cNvCxnSpPr>
              <a:stCxn id="113" idx="2"/>
              <a:endCxn id="114" idx="0"/>
            </p:cNvCxnSpPr>
            <p:nvPr/>
          </p:nvCxnSpPr>
          <p:spPr>
            <a:xfrm>
              <a:off x="3805500" y="1605212"/>
              <a:ext cx="0" cy="890400"/>
            </a:xfrm>
            <a:prstGeom prst="straightConnector1">
              <a:avLst/>
            </a:prstGeom>
            <a:noFill/>
            <a:ln w="19050" cap="flat" cmpd="sng">
              <a:solidFill>
                <a:srgbClr val="000000"/>
              </a:solidFill>
              <a:prstDash val="solid"/>
              <a:round/>
              <a:headEnd type="none" w="lg" len="lg"/>
              <a:tailEnd type="triangle" w="lg" len="lg"/>
            </a:ln>
          </p:spPr>
        </p:cxnSp>
      </p:grpSp>
      <p:sp>
        <p:nvSpPr>
          <p:cNvPr id="116" name="Shape 116"/>
          <p:cNvSpPr txBox="1">
            <a:spLocks noGrp="1"/>
          </p:cNvSpPr>
          <p:nvPr>
            <p:ph type="sldNum" idx="12"/>
          </p:nvPr>
        </p:nvSpPr>
        <p:spPr>
          <a:xfrm>
            <a:off x="11296609" y="6217621"/>
            <a:ext cx="731600" cy="524800"/>
          </a:xfrm>
          <a:prstGeom prst="rect">
            <a:avLst/>
          </a:prstGeom>
        </p:spPr>
        <p:txBody>
          <a:bodyPr vert="horz" lIns="121900" tIns="121900" rIns="121900" bIns="121900" rtlCol="0" anchor="ctr" anchorCtr="0">
            <a:noAutofit/>
          </a:bodyPr>
          <a:lstStyle/>
          <a:p>
            <a:fld id="{00000000-1234-1234-1234-123412341234}" type="slidenum">
              <a:rPr lang="en"/>
              <a:pPr/>
              <a:t>5</a:t>
            </a:fld>
            <a:endParaRPr lang="en"/>
          </a:p>
        </p:txBody>
      </p:sp>
      <p:pic>
        <p:nvPicPr>
          <p:cNvPr id="117" name="Shape 117"/>
          <p:cNvPicPr preferRelativeResize="0"/>
          <p:nvPr/>
        </p:nvPicPr>
        <p:blipFill rotWithShape="1">
          <a:blip r:embed="rId3">
            <a:alphaModFix/>
          </a:blip>
          <a:srcRect r="3138"/>
          <a:stretch/>
        </p:blipFill>
        <p:spPr>
          <a:xfrm>
            <a:off x="6639367" y="920334"/>
            <a:ext cx="1621200" cy="2646733"/>
          </a:xfrm>
          <a:prstGeom prst="rect">
            <a:avLst/>
          </a:prstGeom>
          <a:noFill/>
          <a:ln>
            <a:noFill/>
          </a:ln>
        </p:spPr>
      </p:pic>
      <p:pic>
        <p:nvPicPr>
          <p:cNvPr id="119" name="Shape 119"/>
          <p:cNvPicPr preferRelativeResize="0"/>
          <p:nvPr/>
        </p:nvPicPr>
        <p:blipFill>
          <a:blip r:embed="rId4">
            <a:alphaModFix/>
          </a:blip>
          <a:stretch>
            <a:fillRect/>
          </a:stretch>
        </p:blipFill>
        <p:spPr>
          <a:xfrm>
            <a:off x="6639400" y="881932"/>
            <a:ext cx="4788941" cy="2850867"/>
          </a:xfrm>
          <a:prstGeom prst="rect">
            <a:avLst/>
          </a:prstGeom>
          <a:noFill/>
          <a:ln>
            <a:noFill/>
          </a:ln>
        </p:spPr>
      </p:pic>
      <p:pic>
        <p:nvPicPr>
          <p:cNvPr id="120" name="Shape 120"/>
          <p:cNvPicPr preferRelativeResize="0"/>
          <p:nvPr/>
        </p:nvPicPr>
        <p:blipFill rotWithShape="1">
          <a:blip r:embed="rId4">
            <a:alphaModFix/>
          </a:blip>
          <a:srcRect r="57493"/>
          <a:stretch/>
        </p:blipFill>
        <p:spPr>
          <a:xfrm>
            <a:off x="6639400" y="881932"/>
            <a:ext cx="2035632" cy="2850867"/>
          </a:xfrm>
          <a:prstGeom prst="rect">
            <a:avLst/>
          </a:prstGeom>
          <a:noFill/>
          <a:ln>
            <a:noFill/>
          </a:ln>
        </p:spPr>
      </p:pic>
      <p:sp>
        <p:nvSpPr>
          <p:cNvPr id="19" name="Shape 109"/>
          <p:cNvSpPr txBox="1">
            <a:spLocks/>
          </p:cNvSpPr>
          <p:nvPr/>
        </p:nvSpPr>
        <p:spPr>
          <a:xfrm>
            <a:off x="5386832" y="3915067"/>
            <a:ext cx="6389567" cy="1788671"/>
          </a:xfrm>
          <a:prstGeom prst="rect">
            <a:avLst/>
          </a:prstGeom>
        </p:spPr>
        <p:txBody>
          <a:bodyPr vert="horz" lIns="121900" tIns="121900" rIns="121900" bIns="121900" rtlCol="0" anchor="t" anchorCtr="0">
            <a:noAutofit/>
          </a:bodyPr>
          <a:lstStyle>
            <a:lvl1pPr marL="228600" lvl="0" indent="-228600" algn="l" defTabSz="914400" rtl="0" eaLnBrk="1" latinLnBrk="0" hangingPunct="1">
              <a:lnSpc>
                <a:spcPct val="90000"/>
              </a:lnSpc>
              <a:spcBef>
                <a:spcPts val="0"/>
              </a:spcBef>
              <a:buFont typeface="Arial"/>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0"/>
              </a:spcBef>
              <a:buFont typeface="Arial"/>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0"/>
              </a:spcBef>
              <a:buFont typeface="Arial"/>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5pPr>
            <a:lvl6pPr marL="2514600" lvl="5"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6pPr>
            <a:lvl7pPr marL="2971800" lvl="6"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7pPr>
            <a:lvl8pPr marL="3429000" lvl="7"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8pPr>
            <a:lvl9pPr marL="3886200" lvl="8"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9pPr>
          </a:lstStyle>
          <a:p>
            <a:pPr marL="304793" indent="0" algn="ctr">
              <a:buNone/>
            </a:pPr>
            <a:r>
              <a:rPr lang="en-CA" sz="3400" b="1" dirty="0"/>
              <a:t>Mensuration</a:t>
            </a:r>
          </a:p>
          <a:p>
            <a:pPr marL="304793" indent="0" algn="ctr">
              <a:buNone/>
            </a:pPr>
            <a:endParaRPr lang="en-CA" sz="1500" b="1" dirty="0"/>
          </a:p>
          <a:p>
            <a:pPr marL="304793" indent="0">
              <a:buNone/>
            </a:pPr>
            <a:r>
              <a:rPr lang="en-CA" dirty="0">
                <a:sym typeface="Wingdings"/>
              </a:rPr>
              <a:t>Establishes the relation between the note values (“perfect” or “imperfect”)</a:t>
            </a:r>
            <a:endParaRPr lang="en-CA" dirty="0"/>
          </a:p>
        </p:txBody>
      </p:sp>
    </p:spTree>
    <p:extLst>
      <p:ext uri="{BB962C8B-B14F-4D97-AF65-F5344CB8AC3E}">
        <p14:creationId xmlns:p14="http://schemas.microsoft.com/office/powerpoint/2010/main" val="1056154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7136" y="988541"/>
            <a:ext cx="10515600" cy="4596713"/>
          </a:xfrm>
        </p:spPr>
        <p:txBody>
          <a:bodyPr anchor="ctr">
            <a:normAutofit/>
          </a:bodyPr>
          <a:lstStyle/>
          <a:p>
            <a:pPr algn="ctr"/>
            <a:r>
              <a:rPr lang="en-US" dirty="0"/>
              <a:t>In perfect mensurations, the duration of the individual note symbols is not absolute, but rather depends on context</a:t>
            </a:r>
          </a:p>
        </p:txBody>
      </p:sp>
      <p:sp>
        <p:nvSpPr>
          <p:cNvPr id="3" name="Slide Number Placeholder 2"/>
          <p:cNvSpPr>
            <a:spLocks noGrp="1"/>
          </p:cNvSpPr>
          <p:nvPr>
            <p:ph type="sldNum" sz="quarter" idx="12"/>
          </p:nvPr>
        </p:nvSpPr>
        <p:spPr/>
        <p:txBody>
          <a:bodyPr/>
          <a:lstStyle/>
          <a:p>
            <a:fld id="{669D0A19-ECB0-1B4B-B8D3-F4B6C0AE6EF8}" type="slidenum">
              <a:rPr lang="en-US" smtClean="0"/>
              <a:t>6</a:t>
            </a:fld>
            <a:endParaRPr lang="en-US"/>
          </a:p>
        </p:txBody>
      </p:sp>
    </p:spTree>
    <p:extLst>
      <p:ext uri="{BB962C8B-B14F-4D97-AF65-F5344CB8AC3E}">
        <p14:creationId xmlns:p14="http://schemas.microsoft.com/office/powerpoint/2010/main" val="878218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857" y="4297815"/>
            <a:ext cx="1529040" cy="314302"/>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6832" y="4962967"/>
            <a:ext cx="6036300" cy="684000"/>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4310" y="3391267"/>
            <a:ext cx="5022439" cy="720000"/>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6080" y="2216833"/>
            <a:ext cx="3597786" cy="586689"/>
          </a:xfrm>
          <a:prstGeom prst="rect">
            <a:avLst/>
          </a:prstGeom>
        </p:spPr>
      </p:pic>
      <p:sp>
        <p:nvSpPr>
          <p:cNvPr id="125" name="Shape 125"/>
          <p:cNvSpPr txBox="1">
            <a:spLocks noGrp="1"/>
          </p:cNvSpPr>
          <p:nvPr>
            <p:ph type="title"/>
          </p:nvPr>
        </p:nvSpPr>
        <p:spPr>
          <a:xfrm>
            <a:off x="415600" y="410100"/>
            <a:ext cx="11360800" cy="763600"/>
          </a:xfrm>
          <a:prstGeom prst="rect">
            <a:avLst/>
          </a:prstGeom>
        </p:spPr>
        <p:txBody>
          <a:bodyPr vert="horz" lIns="121900" tIns="121900" rIns="121900" bIns="121900" rtlCol="0" anchor="t" anchorCtr="0">
            <a:noAutofit/>
          </a:bodyPr>
          <a:lstStyle/>
          <a:p>
            <a:r>
              <a:rPr lang="en"/>
              <a:t>Examples of Context Changing the Note’s Value</a:t>
            </a:r>
          </a:p>
        </p:txBody>
      </p:sp>
      <p:sp>
        <p:nvSpPr>
          <p:cNvPr id="126" name="Shape 126"/>
          <p:cNvSpPr txBox="1">
            <a:spLocks noGrp="1"/>
          </p:cNvSpPr>
          <p:nvPr>
            <p:ph type="body" idx="1"/>
          </p:nvPr>
        </p:nvSpPr>
        <p:spPr>
          <a:xfrm>
            <a:off x="510600" y="1257900"/>
            <a:ext cx="10786000" cy="720000"/>
          </a:xfrm>
          <a:prstGeom prst="rect">
            <a:avLst/>
          </a:prstGeom>
        </p:spPr>
        <p:txBody>
          <a:bodyPr vert="horz" lIns="121900" tIns="121900" rIns="121900" bIns="121900" rtlCol="0" anchor="ctr" anchorCtr="0">
            <a:noAutofit/>
          </a:bodyPr>
          <a:lstStyle/>
          <a:p>
            <a:pPr>
              <a:buNone/>
            </a:pPr>
            <a:r>
              <a:rPr lang="en" dirty="0"/>
              <a:t>Mensuration:</a:t>
            </a:r>
            <a:r>
              <a:rPr lang="en-CA" dirty="0"/>
              <a:t>   Breve</a:t>
            </a:r>
            <a:r>
              <a:rPr lang="en" dirty="0"/>
              <a:t> = 3</a:t>
            </a:r>
            <a:r>
              <a:rPr lang="en-CA" dirty="0"/>
              <a:t>	   </a:t>
            </a:r>
            <a:r>
              <a:rPr lang="en" dirty="0"/>
              <a:t>→</a:t>
            </a:r>
            <a:r>
              <a:rPr lang="en-CA" dirty="0"/>
              <a:t>	Breves </a:t>
            </a:r>
            <a:r>
              <a:rPr lang="en" dirty="0"/>
              <a:t>are perfect by default</a:t>
            </a:r>
          </a:p>
        </p:txBody>
      </p:sp>
      <p:sp>
        <p:nvSpPr>
          <p:cNvPr id="127" name="Shape 127"/>
          <p:cNvSpPr txBox="1">
            <a:spLocks noGrp="1"/>
          </p:cNvSpPr>
          <p:nvPr>
            <p:ph type="sldNum" idx="12"/>
          </p:nvPr>
        </p:nvSpPr>
        <p:spPr>
          <a:xfrm>
            <a:off x="11296609" y="6217621"/>
            <a:ext cx="731600" cy="524800"/>
          </a:xfrm>
          <a:prstGeom prst="rect">
            <a:avLst/>
          </a:prstGeom>
        </p:spPr>
        <p:txBody>
          <a:bodyPr vert="horz" lIns="121900" tIns="121900" rIns="121900" bIns="121900" rtlCol="0" anchor="ctr" anchorCtr="0">
            <a:noAutofit/>
          </a:bodyPr>
          <a:lstStyle/>
          <a:p>
            <a:fld id="{00000000-1234-1234-1234-123412341234}" type="slidenum">
              <a:rPr lang="en"/>
              <a:pPr/>
              <a:t>7</a:t>
            </a:fld>
            <a:endParaRPr lang="en"/>
          </a:p>
        </p:txBody>
      </p:sp>
      <p:sp>
        <p:nvSpPr>
          <p:cNvPr id="131" name="Shape 131"/>
          <p:cNvSpPr/>
          <p:nvPr/>
        </p:nvSpPr>
        <p:spPr>
          <a:xfrm>
            <a:off x="884367" y="2079667"/>
            <a:ext cx="1152000" cy="870000"/>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132" name="Shape 132"/>
          <p:cNvSpPr/>
          <p:nvPr/>
        </p:nvSpPr>
        <p:spPr>
          <a:xfrm>
            <a:off x="2031267" y="2079733"/>
            <a:ext cx="1152000" cy="870000"/>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133" name="Shape 133"/>
          <p:cNvSpPr/>
          <p:nvPr/>
        </p:nvSpPr>
        <p:spPr>
          <a:xfrm>
            <a:off x="884367" y="3316267"/>
            <a:ext cx="1152000" cy="870000"/>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134" name="Shape 134"/>
          <p:cNvSpPr/>
          <p:nvPr/>
        </p:nvSpPr>
        <p:spPr>
          <a:xfrm>
            <a:off x="3194400" y="3316267"/>
            <a:ext cx="1152000" cy="870000"/>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cxnSp>
        <p:nvCxnSpPr>
          <p:cNvPr id="136" name="Shape 136"/>
          <p:cNvCxnSpPr/>
          <p:nvPr/>
        </p:nvCxnSpPr>
        <p:spPr>
          <a:xfrm flipH="1">
            <a:off x="1896467" y="4293623"/>
            <a:ext cx="269600" cy="320400"/>
          </a:xfrm>
          <a:prstGeom prst="straightConnector1">
            <a:avLst/>
          </a:prstGeom>
          <a:noFill/>
          <a:ln w="19050" cap="flat" cmpd="sng">
            <a:solidFill>
              <a:srgbClr val="FF0000"/>
            </a:solidFill>
            <a:prstDash val="solid"/>
            <a:round/>
            <a:headEnd type="none" w="lg" len="lg"/>
            <a:tailEnd type="none" w="lg" len="lg"/>
          </a:ln>
        </p:spPr>
      </p:cxnSp>
      <p:sp>
        <p:nvSpPr>
          <p:cNvPr id="137" name="Shape 137"/>
          <p:cNvSpPr/>
          <p:nvPr/>
        </p:nvSpPr>
        <p:spPr>
          <a:xfrm>
            <a:off x="884367" y="3309549"/>
            <a:ext cx="2304000" cy="870000"/>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138" name="Shape 138"/>
          <p:cNvSpPr/>
          <p:nvPr/>
        </p:nvSpPr>
        <p:spPr>
          <a:xfrm>
            <a:off x="884367" y="4835567"/>
            <a:ext cx="1152000" cy="870000"/>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139" name="Shape 139"/>
          <p:cNvSpPr/>
          <p:nvPr/>
        </p:nvSpPr>
        <p:spPr>
          <a:xfrm>
            <a:off x="4330813" y="4835567"/>
            <a:ext cx="1152000" cy="870000"/>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140" name="Shape 140"/>
          <p:cNvSpPr txBox="1"/>
          <p:nvPr/>
        </p:nvSpPr>
        <p:spPr>
          <a:xfrm>
            <a:off x="3363233" y="5454247"/>
            <a:ext cx="632400" cy="524800"/>
          </a:xfrm>
          <a:prstGeom prst="rect">
            <a:avLst/>
          </a:prstGeom>
          <a:noFill/>
          <a:ln>
            <a:noFill/>
          </a:ln>
        </p:spPr>
        <p:txBody>
          <a:bodyPr lIns="121900" tIns="121900" rIns="121900" bIns="121900" anchor="t" anchorCtr="0">
            <a:noAutofit/>
          </a:bodyPr>
          <a:lstStyle/>
          <a:p>
            <a:r>
              <a:rPr lang="en" sz="2400" dirty="0"/>
              <a:t>x 2</a:t>
            </a:r>
          </a:p>
        </p:txBody>
      </p:sp>
      <p:sp>
        <p:nvSpPr>
          <p:cNvPr id="142" name="Shape 142"/>
          <p:cNvSpPr/>
          <p:nvPr/>
        </p:nvSpPr>
        <p:spPr>
          <a:xfrm>
            <a:off x="2031277" y="4816367"/>
            <a:ext cx="2304000" cy="870000"/>
          </a:xfrm>
          <a:prstGeom prst="rect">
            <a:avLst/>
          </a:prstGeom>
          <a:noFill/>
          <a:ln w="19050" cap="flat" cmpd="sng">
            <a:solidFill>
              <a:srgbClr val="3C78D8"/>
            </a:solidFill>
            <a:prstDash val="dash"/>
            <a:round/>
            <a:headEnd type="none" w="med" len="med"/>
            <a:tailEnd type="none" w="med" len="med"/>
          </a:ln>
        </p:spPr>
        <p:txBody>
          <a:bodyPr lIns="121900" tIns="121900" rIns="121900" bIns="121900" anchor="ctr" anchorCtr="0">
            <a:noAutofit/>
          </a:bodyPr>
          <a:lstStyle/>
          <a:p>
            <a:endParaRPr sz="2400"/>
          </a:p>
        </p:txBody>
      </p:sp>
      <p:sp>
        <p:nvSpPr>
          <p:cNvPr id="143" name="Shape 143"/>
          <p:cNvSpPr txBox="1"/>
          <p:nvPr/>
        </p:nvSpPr>
        <p:spPr>
          <a:xfrm>
            <a:off x="7338312" y="3294801"/>
            <a:ext cx="2926579" cy="801718"/>
          </a:xfrm>
          <a:prstGeom prst="rect">
            <a:avLst/>
          </a:prstGeom>
          <a:noFill/>
          <a:ln>
            <a:noFill/>
          </a:ln>
        </p:spPr>
        <p:txBody>
          <a:bodyPr lIns="121900" tIns="121900" rIns="121900" bIns="121900" anchor="t" anchorCtr="0">
            <a:noAutofit/>
          </a:bodyPr>
          <a:lstStyle/>
          <a:p>
            <a:r>
              <a:rPr lang="en-CA" sz="2400" b="1" dirty="0"/>
              <a:t>Imperfection</a:t>
            </a:r>
          </a:p>
          <a:p>
            <a:r>
              <a:rPr lang="en" sz="2400" dirty="0"/>
              <a:t>Perfect → Imperfect</a:t>
            </a:r>
          </a:p>
        </p:txBody>
      </p:sp>
      <p:sp>
        <p:nvSpPr>
          <p:cNvPr id="144" name="Shape 144"/>
          <p:cNvSpPr txBox="1"/>
          <p:nvPr/>
        </p:nvSpPr>
        <p:spPr>
          <a:xfrm>
            <a:off x="7338312" y="5008167"/>
            <a:ext cx="1679700" cy="524800"/>
          </a:xfrm>
          <a:prstGeom prst="rect">
            <a:avLst/>
          </a:prstGeom>
          <a:noFill/>
          <a:ln>
            <a:noFill/>
          </a:ln>
        </p:spPr>
        <p:txBody>
          <a:bodyPr lIns="121900" tIns="121900" rIns="121900" bIns="121900" anchor="t" anchorCtr="0">
            <a:noAutofit/>
          </a:bodyPr>
          <a:lstStyle/>
          <a:p>
            <a:r>
              <a:rPr lang="en" sz="2400" b="1" dirty="0"/>
              <a:t>Alteration</a:t>
            </a:r>
          </a:p>
        </p:txBody>
      </p:sp>
      <p:pic>
        <p:nvPicPr>
          <p:cNvPr id="28" name="Picture 27"/>
          <p:cNvPicPr>
            <a:picLocks noChangeAspect="1"/>
          </p:cNvPicPr>
          <p:nvPr/>
        </p:nvPicPr>
        <p:blipFill rotWithShape="1">
          <a:blip r:embed="rId3">
            <a:extLst>
              <a:ext uri="{28A0092B-C50C-407E-A947-70E740481C1C}">
                <a14:useLocalDpi xmlns:a14="http://schemas.microsoft.com/office/drawing/2010/main" val="0"/>
              </a:ext>
            </a:extLst>
          </a:blip>
          <a:srcRect l="42441" t="-8950"/>
          <a:stretch/>
        </p:blipFill>
        <p:spPr>
          <a:xfrm>
            <a:off x="3183267" y="6049035"/>
            <a:ext cx="880096" cy="342432"/>
          </a:xfrm>
          <a:prstGeom prst="rect">
            <a:avLst/>
          </a:prstGeom>
        </p:spPr>
      </p:pic>
      <p:sp>
        <p:nvSpPr>
          <p:cNvPr id="30" name="Rounded Rectangle 29"/>
          <p:cNvSpPr/>
          <p:nvPr/>
        </p:nvSpPr>
        <p:spPr>
          <a:xfrm>
            <a:off x="6961935" y="3097620"/>
            <a:ext cx="3456229" cy="2607947"/>
          </a:xfrm>
          <a:prstGeom prst="roundRect">
            <a:avLst/>
          </a:prstGeom>
          <a:noFill/>
          <a:ln w="317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7451283" y="2240389"/>
            <a:ext cx="2477532" cy="1015663"/>
          </a:xfrm>
          <a:prstGeom prst="rect">
            <a:avLst/>
          </a:prstGeom>
          <a:solidFill>
            <a:schemeClr val="accent6"/>
          </a:solidFill>
          <a:ln w="38100">
            <a:solidFill>
              <a:schemeClr val="accent6">
                <a:lumMod val="50000"/>
              </a:schemeClr>
            </a:solidFill>
          </a:ln>
        </p:spPr>
        <p:txBody>
          <a:bodyPr wrap="square" rtlCol="0">
            <a:spAutoFit/>
          </a:bodyPr>
          <a:lstStyle/>
          <a:p>
            <a:pPr algn="ctr"/>
            <a:r>
              <a:rPr lang="en-US" sz="2000" i="1" dirty="0">
                <a:solidFill>
                  <a:schemeClr val="bg1"/>
                </a:solidFill>
              </a:rPr>
              <a:t>Principles of</a:t>
            </a:r>
          </a:p>
          <a:p>
            <a:pPr algn="ctr"/>
            <a:r>
              <a:rPr lang="en-US" sz="2000" i="1" dirty="0">
                <a:solidFill>
                  <a:schemeClr val="bg1"/>
                </a:solidFill>
              </a:rPr>
              <a:t>Imperfection</a:t>
            </a:r>
          </a:p>
          <a:p>
            <a:pPr algn="ctr"/>
            <a:r>
              <a:rPr lang="en-US" sz="2000" i="1" dirty="0">
                <a:solidFill>
                  <a:schemeClr val="bg1"/>
                </a:solidFill>
              </a:rPr>
              <a:t>and Alteration</a:t>
            </a:r>
          </a:p>
        </p:txBody>
      </p:sp>
    </p:spTree>
    <p:extLst>
      <p:ext uri="{BB962C8B-B14F-4D97-AF65-F5344CB8AC3E}">
        <p14:creationId xmlns:p14="http://schemas.microsoft.com/office/powerpoint/2010/main" val="1042282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nodeType="clickEffect">
                                  <p:stCondLst>
                                    <p:cond delay="0"/>
                                  </p:stCondLst>
                                  <p:childTnLst>
                                    <p:animEffect transition="out" filter="fade">
                                      <p:cBhvr>
                                        <p:cTn id="32" dur="500"/>
                                        <p:tgtEl>
                                          <p:spTgt spid="133"/>
                                        </p:tgtEl>
                                      </p:cBhvr>
                                    </p:animEffect>
                                    <p:set>
                                      <p:cBhvr>
                                        <p:cTn id="33" dur="1" fill="hold">
                                          <p:stCondLst>
                                            <p:cond delay="500"/>
                                          </p:stCondLst>
                                        </p:cTn>
                                        <p:tgtEl>
                                          <p:spTgt spid="133"/>
                                        </p:tgtEl>
                                        <p:attrNameLst>
                                          <p:attrName>style.visibility</p:attrName>
                                        </p:attrNameLst>
                                      </p:cBhvr>
                                      <p:to>
                                        <p:strVal val="hidden"/>
                                      </p:to>
                                    </p:set>
                                  </p:childTnLst>
                                </p:cTn>
                              </p:par>
                              <p:par>
                                <p:cTn id="34" presetID="10" presetClass="entr" presetSubtype="0" fill="hold" nodeType="withEffect">
                                  <p:stCondLst>
                                    <p:cond delay="0"/>
                                  </p:stCondLst>
                                  <p:childTnLst>
                                    <p:set>
                                      <p:cBhvr>
                                        <p:cTn id="35" dur="1" fill="hold">
                                          <p:stCondLst>
                                            <p:cond delay="0"/>
                                          </p:stCondLst>
                                        </p:cTn>
                                        <p:tgtEl>
                                          <p:spTgt spid="137"/>
                                        </p:tgtEl>
                                        <p:attrNameLst>
                                          <p:attrName>style.visibility</p:attrName>
                                        </p:attrNameLst>
                                      </p:cBhvr>
                                      <p:to>
                                        <p:strVal val="visible"/>
                                      </p:to>
                                    </p:set>
                                    <p:animEffect transition="in" filter="fade">
                                      <p:cBhvr>
                                        <p:cTn id="36" dur="500"/>
                                        <p:tgtEl>
                                          <p:spTgt spid="137"/>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4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3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3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8"/>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42"/>
                                        </p:tgtEl>
                                        <p:attrNameLst>
                                          <p:attrName>style.visibility</p:attrName>
                                        </p:attrNameLst>
                                      </p:cBhvr>
                                      <p:to>
                                        <p:strVal val="visible"/>
                                      </p:to>
                                    </p:set>
                                    <p:animEffect transition="in" filter="fade">
                                      <p:cBhvr>
                                        <p:cTn id="67" dur="500"/>
                                        <p:tgtEl>
                                          <p:spTgt spid="142"/>
                                        </p:tgtEl>
                                      </p:cBhvr>
                                    </p:animEffec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30"/>
                                        </p:tgtEl>
                                        <p:attrNameLst>
                                          <p:attrName>style.visibility</p:attrName>
                                        </p:attrNameLst>
                                      </p:cBhvr>
                                      <p:to>
                                        <p:strVal val="visible"/>
                                      </p:to>
                                    </p:set>
                                  </p:childTnLst>
                                </p:cTn>
                              </p:par>
                            </p:childTnLst>
                          </p:cTn>
                        </p:par>
                        <p:par>
                          <p:cTn id="72" fill="hold">
                            <p:stCondLst>
                              <p:cond delay="0"/>
                            </p:stCondLst>
                            <p:childTnLst>
                              <p:par>
                                <p:cTn id="73" presetID="1" presetClass="entr" presetSubtype="0" fill="hold" grpId="0" nodeType="afterEffect">
                                  <p:stCondLst>
                                    <p:cond delay="500"/>
                                  </p:stCondLst>
                                  <p:childTnLst>
                                    <p:set>
                                      <p:cBhvr>
                                        <p:cTn id="7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32" grpId="0" animBg="1"/>
      <p:bldP spid="133" grpId="0" animBg="1"/>
      <p:bldP spid="134" grpId="0" animBg="1"/>
      <p:bldP spid="138" grpId="0" animBg="1"/>
      <p:bldP spid="139" grpId="0" animBg="1"/>
      <p:bldP spid="140" grpId="0"/>
      <p:bldP spid="143" grpId="0"/>
      <p:bldP spid="144" grpId="0"/>
      <p:bldP spid="30" grpId="0" animBg="1"/>
      <p:bldP spid="3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Algorithm</a:t>
            </a:r>
          </a:p>
        </p:txBody>
      </p:sp>
      <p:sp>
        <p:nvSpPr>
          <p:cNvPr id="4" name="Slide Number Placeholder 3"/>
          <p:cNvSpPr>
            <a:spLocks noGrp="1"/>
          </p:cNvSpPr>
          <p:nvPr>
            <p:ph type="sldNum" idx="12"/>
          </p:nvPr>
        </p:nvSpPr>
        <p:spPr/>
        <p:txBody>
          <a:bodyPr/>
          <a:lstStyle/>
          <a:p>
            <a:fld id="{00000000-1234-1234-1234-123412341234}" type="slidenum">
              <a:rPr lang="en" smtClean="0"/>
              <a:pPr/>
              <a:t>8</a:t>
            </a:fld>
            <a:endParaRPr lang="en"/>
          </a:p>
        </p:txBody>
      </p:sp>
      <p:pic>
        <p:nvPicPr>
          <p:cNvPr id="7" name="Picture 6"/>
          <p:cNvPicPr>
            <a:picLocks noChangeAspect="1"/>
          </p:cNvPicPr>
          <p:nvPr/>
        </p:nvPicPr>
        <p:blipFill rotWithShape="1">
          <a:blip r:embed="rId3"/>
          <a:srcRect r="8178"/>
          <a:stretch/>
        </p:blipFill>
        <p:spPr>
          <a:xfrm>
            <a:off x="632178" y="2285339"/>
            <a:ext cx="10431694" cy="1329365"/>
          </a:xfrm>
          <a:prstGeom prst="rect">
            <a:avLst/>
          </a:prstGeom>
        </p:spPr>
      </p:pic>
      <p:sp>
        <p:nvSpPr>
          <p:cNvPr id="8" name="Rounded Rectangle 7"/>
          <p:cNvSpPr/>
          <p:nvPr/>
        </p:nvSpPr>
        <p:spPr>
          <a:xfrm>
            <a:off x="632178" y="2644741"/>
            <a:ext cx="485353" cy="79337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2425119" y="2644741"/>
            <a:ext cx="485353" cy="79337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3303660" y="2644741"/>
            <a:ext cx="485353" cy="79337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7875661" y="2644741"/>
            <a:ext cx="485353" cy="79337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10578519" y="2644741"/>
            <a:ext cx="485353" cy="79337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Left Brace 14"/>
          <p:cNvSpPr/>
          <p:nvPr/>
        </p:nvSpPr>
        <p:spPr>
          <a:xfrm rot="16200000">
            <a:off x="1582182" y="2659137"/>
            <a:ext cx="509953" cy="2421085"/>
          </a:xfrm>
          <a:prstGeom prst="leftBrace">
            <a:avLst>
              <a:gd name="adj1" fmla="val 31521"/>
              <a:gd name="adj2" fmla="val 50000"/>
            </a:avLst>
          </a:prstGeom>
          <a:ln w="5715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Left Brace 15"/>
          <p:cNvSpPr/>
          <p:nvPr/>
        </p:nvSpPr>
        <p:spPr>
          <a:xfrm rot="16200000">
            <a:off x="2792726" y="3504712"/>
            <a:ext cx="509953" cy="1453220"/>
          </a:xfrm>
          <a:prstGeom prst="leftBrace">
            <a:avLst>
              <a:gd name="adj1" fmla="val 31521"/>
              <a:gd name="adj2" fmla="val 50000"/>
            </a:avLst>
          </a:prstGeom>
          <a:ln w="5715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Left Brace 16"/>
          <p:cNvSpPr/>
          <p:nvPr/>
        </p:nvSpPr>
        <p:spPr>
          <a:xfrm rot="16200000">
            <a:off x="5577360" y="2118728"/>
            <a:ext cx="509953" cy="5057355"/>
          </a:xfrm>
          <a:prstGeom prst="leftBrace">
            <a:avLst>
              <a:gd name="adj1" fmla="val 31521"/>
              <a:gd name="adj2" fmla="val 50000"/>
            </a:avLst>
          </a:prstGeom>
          <a:ln w="5715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Left Brace 17"/>
          <p:cNvSpPr/>
          <p:nvPr/>
        </p:nvSpPr>
        <p:spPr>
          <a:xfrm rot="16200000">
            <a:off x="9214791" y="3440164"/>
            <a:ext cx="509953" cy="3188212"/>
          </a:xfrm>
          <a:prstGeom prst="leftBrace">
            <a:avLst>
              <a:gd name="adj1" fmla="val 31521"/>
              <a:gd name="adj2" fmla="val 50000"/>
            </a:avLst>
          </a:prstGeom>
          <a:ln w="5715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Shape 126"/>
          <p:cNvSpPr txBox="1">
            <a:spLocks/>
          </p:cNvSpPr>
          <p:nvPr/>
        </p:nvSpPr>
        <p:spPr>
          <a:xfrm>
            <a:off x="415600" y="1537876"/>
            <a:ext cx="10786000" cy="720000"/>
          </a:xfrm>
          <a:prstGeom prst="rect">
            <a:avLst/>
          </a:prstGeom>
        </p:spPr>
        <p:txBody>
          <a:bodyPr vert="horz" lIns="121900" tIns="121900" rIns="121900" bIns="121900" rtlCol="0" anchor="ctr" anchorCtr="0">
            <a:noAutofit/>
          </a:bodyPr>
          <a:lstStyle>
            <a:lvl1pPr marL="228600" lvl="0" indent="-228600" algn="l" defTabSz="914400" rtl="0" eaLnBrk="1" latinLnBrk="0" hangingPunct="1">
              <a:lnSpc>
                <a:spcPct val="90000"/>
              </a:lnSpc>
              <a:spcBef>
                <a:spcPts val="0"/>
              </a:spcBef>
              <a:buFont typeface="Arial"/>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0"/>
              </a:spcBef>
              <a:buFont typeface="Arial"/>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0"/>
              </a:spcBef>
              <a:buFont typeface="Arial"/>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5pPr>
            <a:lvl6pPr marL="2514600" lvl="5"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6pPr>
            <a:lvl7pPr marL="2971800" lvl="6"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7pPr>
            <a:lvl8pPr marL="3429000" lvl="7"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8pPr>
            <a:lvl9pPr marL="3886200" lvl="8"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9pPr>
          </a:lstStyle>
          <a:p>
            <a:pPr>
              <a:buFont typeface="Arial"/>
              <a:buNone/>
            </a:pPr>
            <a:r>
              <a:rPr lang="en"/>
              <a:t>Mensuration:</a:t>
            </a:r>
            <a:r>
              <a:rPr lang="en-CA" dirty="0"/>
              <a:t>   Breve</a:t>
            </a:r>
            <a:r>
              <a:rPr lang="en" dirty="0"/>
              <a:t> = 3</a:t>
            </a:r>
            <a:r>
              <a:rPr lang="en-CA" dirty="0"/>
              <a:t>	   </a:t>
            </a:r>
            <a:r>
              <a:rPr lang="en" dirty="0"/>
              <a:t>→</a:t>
            </a:r>
            <a:r>
              <a:rPr lang="en-CA" dirty="0"/>
              <a:t>	Breves </a:t>
            </a:r>
            <a:r>
              <a:rPr lang="en" dirty="0"/>
              <a:t>are perfect by default</a:t>
            </a:r>
          </a:p>
        </p:txBody>
      </p:sp>
    </p:spTree>
    <p:extLst>
      <p:ext uri="{BB962C8B-B14F-4D97-AF65-F5344CB8AC3E}">
        <p14:creationId xmlns:p14="http://schemas.microsoft.com/office/powerpoint/2010/main" val="1326433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500"/>
                                  </p:stCondLst>
                                  <p:childTnLst>
                                    <p:set>
                                      <p:cBhvr>
                                        <p:cTn id="13" dur="1" fill="hold">
                                          <p:stCondLst>
                                            <p:cond delay="0"/>
                                          </p:stCondLst>
                                        </p:cTn>
                                        <p:tgtEl>
                                          <p:spTgt spid="9"/>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grpId="0" nodeType="afterEffect">
                                  <p:stCondLst>
                                    <p:cond delay="500"/>
                                  </p:stCondLst>
                                  <p:childTnLst>
                                    <p:set>
                                      <p:cBhvr>
                                        <p:cTn id="16" dur="1" fill="hold">
                                          <p:stCondLst>
                                            <p:cond delay="0"/>
                                          </p:stCondLst>
                                        </p:cTn>
                                        <p:tgtEl>
                                          <p:spTgt spid="10"/>
                                        </p:tgtEl>
                                        <p:attrNameLst>
                                          <p:attrName>style.visibility</p:attrName>
                                        </p:attrNameLst>
                                      </p:cBhvr>
                                      <p:to>
                                        <p:strVal val="visible"/>
                                      </p:to>
                                    </p:set>
                                  </p:childTnLst>
                                </p:cTn>
                              </p:par>
                            </p:childTnLst>
                          </p:cTn>
                        </p:par>
                        <p:par>
                          <p:cTn id="17" fill="hold">
                            <p:stCondLst>
                              <p:cond delay="1000"/>
                            </p:stCondLst>
                            <p:childTnLst>
                              <p:par>
                                <p:cTn id="18" presetID="1" presetClass="entr" presetSubtype="0" fill="hold" grpId="0" nodeType="afterEffect">
                                  <p:stCondLst>
                                    <p:cond delay="500"/>
                                  </p:stCondLst>
                                  <p:childTnLst>
                                    <p:set>
                                      <p:cBhvr>
                                        <p:cTn id="19" dur="1" fill="hold">
                                          <p:stCondLst>
                                            <p:cond delay="0"/>
                                          </p:stCondLst>
                                        </p:cTn>
                                        <p:tgtEl>
                                          <p:spTgt spid="11"/>
                                        </p:tgtEl>
                                        <p:attrNameLst>
                                          <p:attrName>style.visibility</p:attrName>
                                        </p:attrNameLst>
                                      </p:cBhvr>
                                      <p:to>
                                        <p:strVal val="visible"/>
                                      </p:to>
                                    </p:set>
                                  </p:childTnLst>
                                </p:cTn>
                              </p:par>
                            </p:childTnLst>
                          </p:cTn>
                        </p:par>
                        <p:par>
                          <p:cTn id="20" fill="hold">
                            <p:stCondLst>
                              <p:cond delay="1500"/>
                            </p:stCondLst>
                            <p:childTnLst>
                              <p:par>
                                <p:cTn id="21" presetID="1" presetClass="entr" presetSubtype="0" fill="hold" grpId="0" nodeType="afterEffect">
                                  <p:stCondLst>
                                    <p:cond delay="50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0" nodeType="afterEffect">
                                  <p:stCondLst>
                                    <p:cond delay="500"/>
                                  </p:stCondLst>
                                  <p:childTnLst>
                                    <p:set>
                                      <p:cBhvr>
                                        <p:cTn id="29" dur="1" fill="hold">
                                          <p:stCondLst>
                                            <p:cond delay="0"/>
                                          </p:stCondLst>
                                        </p:cTn>
                                        <p:tgtEl>
                                          <p:spTgt spid="16"/>
                                        </p:tgtEl>
                                        <p:attrNameLst>
                                          <p:attrName>style.visibility</p:attrName>
                                        </p:attrNameLst>
                                      </p:cBhvr>
                                      <p:to>
                                        <p:strVal val="visible"/>
                                      </p:to>
                                    </p:set>
                                  </p:childTnLst>
                                </p:cTn>
                              </p:par>
                            </p:childTnLst>
                          </p:cTn>
                        </p:par>
                        <p:par>
                          <p:cTn id="30" fill="hold">
                            <p:stCondLst>
                              <p:cond delay="500"/>
                            </p:stCondLst>
                            <p:childTnLst>
                              <p:par>
                                <p:cTn id="31" presetID="1" presetClass="entr" presetSubtype="0" fill="hold" grpId="0" nodeType="afterEffect">
                                  <p:stCondLst>
                                    <p:cond delay="500"/>
                                  </p:stCondLst>
                                  <p:childTnLst>
                                    <p:set>
                                      <p:cBhvr>
                                        <p:cTn id="32" dur="1" fill="hold">
                                          <p:stCondLst>
                                            <p:cond delay="0"/>
                                          </p:stCondLst>
                                        </p:cTn>
                                        <p:tgtEl>
                                          <p:spTgt spid="17"/>
                                        </p:tgtEl>
                                        <p:attrNameLst>
                                          <p:attrName>style.visibility</p:attrName>
                                        </p:attrNameLst>
                                      </p:cBhvr>
                                      <p:to>
                                        <p:strVal val="visible"/>
                                      </p:to>
                                    </p:set>
                                  </p:childTnLst>
                                </p:cTn>
                              </p:par>
                            </p:childTnLst>
                          </p:cTn>
                        </p:par>
                        <p:par>
                          <p:cTn id="33" fill="hold">
                            <p:stCondLst>
                              <p:cond delay="1000"/>
                            </p:stCondLst>
                            <p:childTnLst>
                              <p:par>
                                <p:cTn id="34" presetID="1" presetClass="entr" presetSubtype="0" fill="hold" grpId="0" nodeType="afterEffect">
                                  <p:stCondLst>
                                    <p:cond delay="500"/>
                                  </p:stCondLst>
                                  <p:childTnLst>
                                    <p:set>
                                      <p:cBhvr>
                                        <p:cTn id="35"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5" grpId="0" animBg="1"/>
      <p:bldP spid="16" grpId="0" animBg="1"/>
      <p:bldP spid="17" grpId="0" animBg="1"/>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p:cNvSpPr/>
          <p:nvPr/>
        </p:nvSpPr>
        <p:spPr>
          <a:xfrm>
            <a:off x="9179170" y="4106390"/>
            <a:ext cx="2321168" cy="1389184"/>
          </a:xfrm>
          <a:prstGeom prst="ellipse">
            <a:avLst/>
          </a:prstGeom>
          <a:gradFill flip="none" rotWithShape="1">
            <a:gsLst>
              <a:gs pos="0">
                <a:schemeClr val="accent6">
                  <a:tint val="66000"/>
                  <a:satMod val="160000"/>
                </a:schemeClr>
              </a:gs>
              <a:gs pos="50000">
                <a:schemeClr val="accent6">
                  <a:tint val="44500"/>
                  <a:satMod val="160000"/>
                </a:schemeClr>
              </a:gs>
              <a:gs pos="100000">
                <a:schemeClr val="accent6">
                  <a:tint val="23500"/>
                  <a:satMod val="160000"/>
                </a:schemeClr>
              </a:gs>
            </a:gsLst>
            <a:lin ang="13500000" scaled="1"/>
            <a:tileRect/>
          </a:grad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fontScale="90000"/>
          </a:bodyPr>
          <a:lstStyle/>
          <a:p>
            <a:pPr lvl="0"/>
            <a:r>
              <a:rPr lang="en-US" dirty="0"/>
              <a:t>Example: (sequence bounded by breves)</a:t>
            </a:r>
            <a:br>
              <a:rPr lang="en-US" dirty="0"/>
            </a:br>
            <a:endParaRPr lang="en-US" dirty="0"/>
          </a:p>
        </p:txBody>
      </p:sp>
      <p:sp>
        <p:nvSpPr>
          <p:cNvPr id="3" name="Text Placeholder 2"/>
          <p:cNvSpPr>
            <a:spLocks noGrp="1"/>
          </p:cNvSpPr>
          <p:nvPr>
            <p:ph type="body" idx="1"/>
          </p:nvPr>
        </p:nvSpPr>
        <p:spPr>
          <a:xfrm>
            <a:off x="415600" y="4429018"/>
            <a:ext cx="11360800" cy="1742326"/>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	7 semibreves	=	Two groups of 3 semibreves	+	1 </a:t>
            </a:r>
          </a:p>
        </p:txBody>
      </p:sp>
      <p:sp>
        <p:nvSpPr>
          <p:cNvPr id="4" name="Slide Number Placeholder 3"/>
          <p:cNvSpPr>
            <a:spLocks noGrp="1"/>
          </p:cNvSpPr>
          <p:nvPr>
            <p:ph type="sldNum" idx="12"/>
          </p:nvPr>
        </p:nvSpPr>
        <p:spPr/>
        <p:txBody>
          <a:bodyPr/>
          <a:lstStyle/>
          <a:p>
            <a:fld id="{00000000-1234-1234-1234-123412341234}" type="slidenum">
              <a:rPr lang="en" smtClean="0"/>
              <a:pPr/>
              <a:t>9</a:t>
            </a:fld>
            <a:endParaRPr lang="en"/>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081" y="1536632"/>
            <a:ext cx="9888986" cy="2024517"/>
          </a:xfrm>
          <a:prstGeom prst="rect">
            <a:avLst/>
          </a:prstGeom>
        </p:spPr>
      </p:pic>
      <p:sp>
        <p:nvSpPr>
          <p:cNvPr id="9" name="Rounded Rectangle 8"/>
          <p:cNvSpPr/>
          <p:nvPr/>
        </p:nvSpPr>
        <p:spPr>
          <a:xfrm>
            <a:off x="509083" y="2145324"/>
            <a:ext cx="968023" cy="123616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9855742" y="2145324"/>
            <a:ext cx="968023" cy="123616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921369" y="4429018"/>
            <a:ext cx="7375240" cy="644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1636131" y="3180518"/>
            <a:ext cx="8063234" cy="782498"/>
            <a:chOff x="1636131" y="3180518"/>
            <a:chExt cx="8063234" cy="782498"/>
          </a:xfrm>
        </p:grpSpPr>
        <p:sp>
          <p:nvSpPr>
            <p:cNvPr id="7" name="Left Bracket 6"/>
            <p:cNvSpPr/>
            <p:nvPr/>
          </p:nvSpPr>
          <p:spPr>
            <a:xfrm rot="16200000">
              <a:off x="1840707" y="2975945"/>
              <a:ext cx="200963" cy="610115"/>
            </a:xfrm>
            <a:prstGeom prst="leftBracket">
              <a:avLst/>
            </a:prstGeom>
            <a:ln w="57150">
              <a:solidFill>
                <a:schemeClr val="accent4">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p:cNvSpPr/>
            <p:nvPr/>
          </p:nvSpPr>
          <p:spPr>
            <a:xfrm rot="16200000">
              <a:off x="3198188" y="2717936"/>
              <a:ext cx="200963" cy="1126131"/>
            </a:xfrm>
            <a:prstGeom prst="leftBracket">
              <a:avLst/>
            </a:prstGeom>
            <a:ln w="57150">
              <a:solidFill>
                <a:schemeClr val="accent4">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Left Bracket 12"/>
            <p:cNvSpPr/>
            <p:nvPr/>
          </p:nvSpPr>
          <p:spPr>
            <a:xfrm rot="16200000">
              <a:off x="7288093" y="2975944"/>
              <a:ext cx="200963" cy="610115"/>
            </a:xfrm>
            <a:prstGeom prst="leftBracket">
              <a:avLst/>
            </a:prstGeom>
            <a:ln w="57150">
              <a:solidFill>
                <a:schemeClr val="accent4">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Left Bracket 13"/>
            <p:cNvSpPr/>
            <p:nvPr/>
          </p:nvSpPr>
          <p:spPr>
            <a:xfrm rot="16200000">
              <a:off x="4555625" y="2978883"/>
              <a:ext cx="200963" cy="610115"/>
            </a:xfrm>
            <a:prstGeom prst="leftBracket">
              <a:avLst/>
            </a:prstGeom>
            <a:ln w="57150">
              <a:solidFill>
                <a:schemeClr val="accent4">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Left Bracket 14"/>
            <p:cNvSpPr/>
            <p:nvPr/>
          </p:nvSpPr>
          <p:spPr>
            <a:xfrm rot="16200000">
              <a:off x="5932984" y="2720874"/>
              <a:ext cx="200963" cy="1126131"/>
            </a:xfrm>
            <a:prstGeom prst="leftBracket">
              <a:avLst/>
            </a:prstGeom>
            <a:ln w="57150">
              <a:solidFill>
                <a:schemeClr val="accent4">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Left Bracket 15"/>
            <p:cNvSpPr/>
            <p:nvPr/>
          </p:nvSpPr>
          <p:spPr>
            <a:xfrm rot="16200000">
              <a:off x="8287893" y="2975943"/>
              <a:ext cx="200963" cy="610115"/>
            </a:xfrm>
            <a:prstGeom prst="leftBracket">
              <a:avLst/>
            </a:prstGeom>
            <a:ln w="57150">
              <a:solidFill>
                <a:schemeClr val="accent4">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Left Bracket 16"/>
            <p:cNvSpPr/>
            <p:nvPr/>
          </p:nvSpPr>
          <p:spPr>
            <a:xfrm rot="16200000">
              <a:off x="9293826" y="2975942"/>
              <a:ext cx="200963" cy="610115"/>
            </a:xfrm>
            <a:prstGeom prst="leftBracket">
              <a:avLst/>
            </a:prstGeom>
            <a:ln w="57150">
              <a:solidFill>
                <a:schemeClr val="accent4">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p:cNvSpPr txBox="1"/>
            <p:nvPr/>
          </p:nvSpPr>
          <p:spPr>
            <a:xfrm>
              <a:off x="1806421" y="3555217"/>
              <a:ext cx="311939" cy="400110"/>
            </a:xfrm>
            <a:prstGeom prst="rect">
              <a:avLst/>
            </a:prstGeom>
            <a:noFill/>
          </p:spPr>
          <p:txBody>
            <a:bodyPr wrap="square" rtlCol="0">
              <a:spAutoFit/>
            </a:bodyPr>
            <a:lstStyle/>
            <a:p>
              <a:r>
                <a:rPr lang="en-US" sz="2000" b="1" i="1">
                  <a:solidFill>
                    <a:schemeClr val="accent4">
                      <a:lumMod val="50000"/>
                    </a:schemeClr>
                  </a:solidFill>
                </a:rPr>
                <a:t>1</a:t>
              </a:r>
            </a:p>
          </p:txBody>
        </p:sp>
        <p:sp>
          <p:nvSpPr>
            <p:cNvPr id="21" name="TextBox 20"/>
            <p:cNvSpPr txBox="1"/>
            <p:nvPr/>
          </p:nvSpPr>
          <p:spPr>
            <a:xfrm>
              <a:off x="3142700" y="3555217"/>
              <a:ext cx="311939" cy="400110"/>
            </a:xfrm>
            <a:prstGeom prst="rect">
              <a:avLst/>
            </a:prstGeom>
            <a:noFill/>
          </p:spPr>
          <p:txBody>
            <a:bodyPr wrap="square" rtlCol="0">
              <a:spAutoFit/>
            </a:bodyPr>
            <a:lstStyle/>
            <a:p>
              <a:r>
                <a:rPr lang="en-US" sz="2000" b="1" i="1" dirty="0">
                  <a:solidFill>
                    <a:schemeClr val="accent4">
                      <a:lumMod val="50000"/>
                    </a:schemeClr>
                  </a:solidFill>
                </a:rPr>
                <a:t>2</a:t>
              </a:r>
            </a:p>
          </p:txBody>
        </p:sp>
        <p:sp>
          <p:nvSpPr>
            <p:cNvPr id="22" name="TextBox 21"/>
            <p:cNvSpPr txBox="1"/>
            <p:nvPr/>
          </p:nvSpPr>
          <p:spPr>
            <a:xfrm>
              <a:off x="4478979" y="3552252"/>
              <a:ext cx="311939" cy="400110"/>
            </a:xfrm>
            <a:prstGeom prst="rect">
              <a:avLst/>
            </a:prstGeom>
            <a:noFill/>
          </p:spPr>
          <p:txBody>
            <a:bodyPr wrap="square" rtlCol="0">
              <a:spAutoFit/>
            </a:bodyPr>
            <a:lstStyle/>
            <a:p>
              <a:r>
                <a:rPr lang="en-US" sz="2000" b="1" i="1" dirty="0">
                  <a:solidFill>
                    <a:schemeClr val="accent4">
                      <a:lumMod val="50000"/>
                    </a:schemeClr>
                  </a:solidFill>
                </a:rPr>
                <a:t>3</a:t>
              </a:r>
            </a:p>
          </p:txBody>
        </p:sp>
        <p:sp>
          <p:nvSpPr>
            <p:cNvPr id="23" name="TextBox 22"/>
            <p:cNvSpPr txBox="1"/>
            <p:nvPr/>
          </p:nvSpPr>
          <p:spPr>
            <a:xfrm>
              <a:off x="5836230" y="3561149"/>
              <a:ext cx="311939" cy="400110"/>
            </a:xfrm>
            <a:prstGeom prst="rect">
              <a:avLst/>
            </a:prstGeom>
            <a:noFill/>
          </p:spPr>
          <p:txBody>
            <a:bodyPr wrap="square" rtlCol="0">
              <a:spAutoFit/>
            </a:bodyPr>
            <a:lstStyle/>
            <a:p>
              <a:r>
                <a:rPr lang="en-US" sz="2000" b="1" i="1" dirty="0">
                  <a:solidFill>
                    <a:schemeClr val="accent4">
                      <a:lumMod val="50000"/>
                    </a:schemeClr>
                  </a:solidFill>
                </a:rPr>
                <a:t>4</a:t>
              </a:r>
            </a:p>
          </p:txBody>
        </p:sp>
        <p:sp>
          <p:nvSpPr>
            <p:cNvPr id="24" name="TextBox 23"/>
            <p:cNvSpPr txBox="1"/>
            <p:nvPr/>
          </p:nvSpPr>
          <p:spPr>
            <a:xfrm>
              <a:off x="7231276" y="3562906"/>
              <a:ext cx="311939" cy="400110"/>
            </a:xfrm>
            <a:prstGeom prst="rect">
              <a:avLst/>
            </a:prstGeom>
            <a:noFill/>
          </p:spPr>
          <p:txBody>
            <a:bodyPr wrap="square" rtlCol="0">
              <a:spAutoFit/>
            </a:bodyPr>
            <a:lstStyle/>
            <a:p>
              <a:r>
                <a:rPr lang="en-US" sz="2000" b="1" i="1" dirty="0">
                  <a:solidFill>
                    <a:schemeClr val="accent4">
                      <a:lumMod val="50000"/>
                    </a:schemeClr>
                  </a:solidFill>
                </a:rPr>
                <a:t>5</a:t>
              </a:r>
            </a:p>
          </p:txBody>
        </p:sp>
        <p:sp>
          <p:nvSpPr>
            <p:cNvPr id="25" name="TextBox 24"/>
            <p:cNvSpPr txBox="1"/>
            <p:nvPr/>
          </p:nvSpPr>
          <p:spPr>
            <a:xfrm>
              <a:off x="8232404" y="3556883"/>
              <a:ext cx="311939" cy="400110"/>
            </a:xfrm>
            <a:prstGeom prst="rect">
              <a:avLst/>
            </a:prstGeom>
            <a:noFill/>
          </p:spPr>
          <p:txBody>
            <a:bodyPr wrap="square" rtlCol="0">
              <a:spAutoFit/>
            </a:bodyPr>
            <a:lstStyle/>
            <a:p>
              <a:r>
                <a:rPr lang="en-US" sz="2000" b="1" i="1" dirty="0">
                  <a:solidFill>
                    <a:schemeClr val="accent4">
                      <a:lumMod val="50000"/>
                    </a:schemeClr>
                  </a:solidFill>
                </a:rPr>
                <a:t>6</a:t>
              </a:r>
            </a:p>
          </p:txBody>
        </p:sp>
        <p:sp>
          <p:nvSpPr>
            <p:cNvPr id="26" name="TextBox 25"/>
            <p:cNvSpPr txBox="1"/>
            <p:nvPr/>
          </p:nvSpPr>
          <p:spPr>
            <a:xfrm>
              <a:off x="9233532" y="3555217"/>
              <a:ext cx="311939" cy="400110"/>
            </a:xfrm>
            <a:prstGeom prst="rect">
              <a:avLst/>
            </a:prstGeom>
            <a:noFill/>
          </p:spPr>
          <p:txBody>
            <a:bodyPr wrap="square" rtlCol="0">
              <a:spAutoFit/>
            </a:bodyPr>
            <a:lstStyle/>
            <a:p>
              <a:r>
                <a:rPr lang="en-US" sz="2000" b="1" i="1" dirty="0">
                  <a:solidFill>
                    <a:schemeClr val="accent4">
                      <a:lumMod val="50000"/>
                    </a:schemeClr>
                  </a:solidFill>
                </a:rPr>
                <a:t>7</a:t>
              </a:r>
            </a:p>
          </p:txBody>
        </p:sp>
      </p:grpSp>
    </p:spTree>
    <p:extLst>
      <p:ext uri="{BB962C8B-B14F-4D97-AF65-F5344CB8AC3E}">
        <p14:creationId xmlns:p14="http://schemas.microsoft.com/office/powerpoint/2010/main" val="176317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 grpId="0" uiExpand="1" build="p"/>
      <p:bldP spid="11"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2214</TotalTime>
  <Words>1996</Words>
  <Application>Microsoft Office PowerPoint</Application>
  <PresentationFormat>Widescreen</PresentationFormat>
  <Paragraphs>346</Paragraphs>
  <Slides>20</Slides>
  <Notes>20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Wingdings</vt:lpstr>
      <vt:lpstr>Office Theme</vt:lpstr>
      <vt:lpstr>Automatic Scoring-up of Mensural Parts</vt:lpstr>
      <vt:lpstr>PowerPoint Presentation</vt:lpstr>
      <vt:lpstr>Motivation</vt:lpstr>
      <vt:lpstr>PowerPoint Presentation</vt:lpstr>
      <vt:lpstr>Mensural Notation</vt:lpstr>
      <vt:lpstr>In perfect mensurations, the duration of the individual note symbols is not absolute, but rather depends on context</vt:lpstr>
      <vt:lpstr>Examples of Context Changing the Note’s Value</vt:lpstr>
      <vt:lpstr>Algorithm</vt:lpstr>
      <vt:lpstr>Example: (sequence bounded by breves) </vt:lpstr>
      <vt:lpstr>PowerPoint Presentation</vt:lpstr>
      <vt:lpstr>PowerPoint Presentation</vt:lpstr>
      <vt:lpstr>Scoring-up tool</vt:lpstr>
      <vt:lpstr>PowerPoint Presentation</vt:lpstr>
      <vt:lpstr>Experiment</vt:lpstr>
      <vt:lpstr>Example: Parts</vt:lpstr>
      <vt:lpstr>Without using the Scoring-up Tool</vt:lpstr>
      <vt:lpstr>With the Scoring-up Tool</vt:lpstr>
      <vt:lpstr>Conclusions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Scoring up of Music Written in Mensural Notation</dc:title>
  <dc:creator>thomaemartha@gmail.com</dc:creator>
  <cp:lastModifiedBy>Martha</cp:lastModifiedBy>
  <cp:revision>162</cp:revision>
  <cp:lastPrinted>2018-04-27T02:48:55Z</cp:lastPrinted>
  <dcterms:created xsi:type="dcterms:W3CDTF">2017-07-28T16:01:23Z</dcterms:created>
  <dcterms:modified xsi:type="dcterms:W3CDTF">2018-04-27T13:54:51Z</dcterms:modified>
</cp:coreProperties>
</file>

<file path=docProps/thumbnail.jpeg>
</file>